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85" r:id="rId3"/>
    <p:sldId id="296" r:id="rId4"/>
    <p:sldId id="299" r:id="rId5"/>
    <p:sldId id="257" r:id="rId6"/>
    <p:sldId id="281" r:id="rId7"/>
    <p:sldId id="287" r:id="rId8"/>
    <p:sldId id="282" r:id="rId9"/>
    <p:sldId id="267" r:id="rId10"/>
    <p:sldId id="265" r:id="rId11"/>
    <p:sldId id="276" r:id="rId12"/>
    <p:sldId id="261" r:id="rId13"/>
    <p:sldId id="277" r:id="rId14"/>
    <p:sldId id="278" r:id="rId15"/>
    <p:sldId id="284" r:id="rId16"/>
    <p:sldId id="283" r:id="rId17"/>
    <p:sldId id="259" r:id="rId18"/>
    <p:sldId id="274" r:id="rId19"/>
    <p:sldId id="291" r:id="rId20"/>
    <p:sldId id="294" r:id="rId21"/>
    <p:sldId id="292" r:id="rId22"/>
    <p:sldId id="297" r:id="rId23"/>
    <p:sldId id="290" r:id="rId24"/>
    <p:sldId id="275"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221" y="-72"/>
      </p:cViewPr>
      <p:guideLst>
        <p:guide orient="horz" pos="2160"/>
        <p:guide pos="2880"/>
      </p:guideLst>
    </p:cSldViewPr>
  </p:slideViewPr>
  <p:notesTextViewPr>
    <p:cViewPr>
      <p:scale>
        <a:sx n="1" d="1"/>
        <a:sy n="1" d="1"/>
      </p:scale>
      <p:origin x="0" y="0"/>
    </p:cViewPr>
  </p:notesTextViewPr>
  <p:sorterViewPr>
    <p:cViewPr>
      <p:scale>
        <a:sx n="100" d="100"/>
        <a:sy n="100" d="100"/>
      </p:scale>
      <p:origin x="0" y="698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3C56062-B069-48D4-BA58-FDCAD680C140}" type="datetimeFigureOut">
              <a:rPr lang="en-GB" smtClean="0"/>
              <a:t>23/09/2015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CF82091-381E-4B9A-8813-C2B35DE913A0}" type="slidenum">
              <a:rPr lang="en-GB" smtClean="0"/>
              <a:t>‹#›</a:t>
            </a:fld>
            <a:endParaRPr lang="en-GB"/>
          </a:p>
        </p:txBody>
      </p:sp>
    </p:spTree>
    <p:extLst>
      <p:ext uri="{BB962C8B-B14F-4D97-AF65-F5344CB8AC3E}">
        <p14:creationId xmlns:p14="http://schemas.microsoft.com/office/powerpoint/2010/main" val="3448588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DFA5750-8AED-4E92-969F-6060C2C3D069}" type="datetimeFigureOut">
              <a:rPr lang="en-GB" smtClean="0"/>
              <a:t>23/09/2015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E660103-9A5B-4488-9E8E-AB88946B3B61}" type="slidenum">
              <a:rPr lang="en-GB" smtClean="0"/>
              <a:t>‹#›</a:t>
            </a:fld>
            <a:endParaRPr lang="en-GB"/>
          </a:p>
        </p:txBody>
      </p:sp>
    </p:spTree>
    <p:extLst>
      <p:ext uri="{BB962C8B-B14F-4D97-AF65-F5344CB8AC3E}">
        <p14:creationId xmlns:p14="http://schemas.microsoft.com/office/powerpoint/2010/main" val="3486423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E660103-9A5B-4488-9E8E-AB88946B3B61}" type="slidenum">
              <a:rPr lang="en-GB" smtClean="0"/>
              <a:t>8</a:t>
            </a:fld>
            <a:endParaRPr lang="en-GB"/>
          </a:p>
        </p:txBody>
      </p:sp>
    </p:spTree>
    <p:extLst>
      <p:ext uri="{BB962C8B-B14F-4D97-AF65-F5344CB8AC3E}">
        <p14:creationId xmlns:p14="http://schemas.microsoft.com/office/powerpoint/2010/main" val="3463148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GB" altLang="en-US" sz="1200" dirty="0" smtClean="0"/>
              <a:t>Strengthen the power of GP’s as patients’ expert guides through the health system by enabling them to commission care on their behalf.”</a:t>
            </a:r>
          </a:p>
          <a:p>
            <a:pPr>
              <a:buFontTx/>
              <a:buChar char="•"/>
            </a:pPr>
            <a:r>
              <a:rPr lang="en-GB" altLang="en-US" sz="1200" dirty="0" smtClean="0"/>
              <a:t>Ensure that there is a stronger voice for patients </a:t>
            </a:r>
          </a:p>
          <a:p>
            <a:pPr>
              <a:buFontTx/>
              <a:buChar char="•"/>
            </a:pPr>
            <a:r>
              <a:rPr lang="en-GB" altLang="en-US" sz="1200" dirty="0" smtClean="0"/>
              <a:t>Make the NHS work better by extending best practice on improving discharge from hospital, maximising numbers of day care operations, reducing delays prior to operations, &amp; where possible enabling community access to care/treatments.</a:t>
            </a:r>
          </a:p>
          <a:p>
            <a:pPr>
              <a:buFontTx/>
              <a:buChar char="•"/>
            </a:pPr>
            <a:r>
              <a:rPr lang="en-GB" altLang="en-US" sz="1200" dirty="0" smtClean="0"/>
              <a:t>Help elderly people live at home for longer through solutions such as home adaptations and community support programmes.”</a:t>
            </a:r>
          </a:p>
          <a:p>
            <a:pPr>
              <a:buFontTx/>
              <a:buChar char="•"/>
            </a:pPr>
            <a:r>
              <a:rPr lang="en-GB" altLang="en-US" sz="1200" dirty="0" smtClean="0"/>
              <a:t>Enable patients to rate hospitals/doctors according to the quality of care received</a:t>
            </a:r>
          </a:p>
          <a:p>
            <a:pPr>
              <a:buFontTx/>
              <a:buChar char="•"/>
            </a:pPr>
            <a:r>
              <a:rPr lang="en-GB" altLang="en-US" sz="1200" dirty="0" smtClean="0"/>
              <a:t>Require hospitals to be open about mistakes &amp; always tell patients if something has gone wrong.”</a:t>
            </a:r>
          </a:p>
          <a:p>
            <a:pPr>
              <a:buFontTx/>
              <a:buChar char="•"/>
            </a:pPr>
            <a:r>
              <a:rPr lang="en-GB" altLang="en-US" sz="1200" b="1" dirty="0" smtClean="0"/>
              <a:t>“We will put patients in charge of making decisions about their care, including control of their health records.”</a:t>
            </a:r>
          </a:p>
          <a:p>
            <a:pPr>
              <a:buFontTx/>
              <a:buChar char="•"/>
            </a:pPr>
            <a:r>
              <a:rPr lang="en-GB" altLang="en-US" sz="1200" dirty="0" smtClean="0"/>
              <a:t>Continuous improvement of the quality of services to patients, and achieving this through much greater involvement on independent and voluntary providers.”</a:t>
            </a:r>
          </a:p>
          <a:p>
            <a:r>
              <a:rPr lang="en-GB" altLang="en-US" sz="1200" b="1" dirty="0" smtClean="0"/>
              <a:t>Locally developed solutions </a:t>
            </a:r>
            <a:r>
              <a:rPr lang="en-GB" altLang="en-US" sz="1200" dirty="0" smtClean="0"/>
              <a:t>rather than a top-down, ‘one-size-fits-all’ approach to information systems.</a:t>
            </a:r>
          </a:p>
          <a:p>
            <a:r>
              <a:rPr lang="en-GB" altLang="en-US" sz="1200" b="1" dirty="0" smtClean="0"/>
              <a:t>Integrated health &amp; social care information </a:t>
            </a:r>
            <a:r>
              <a:rPr lang="en-GB" altLang="en-US" sz="1200" dirty="0" smtClean="0"/>
              <a:t>for individuals (strong rumour</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9</a:t>
            </a:fld>
            <a:endParaRPr lang="en-GB"/>
          </a:p>
        </p:txBody>
      </p:sp>
    </p:spTree>
    <p:extLst>
      <p:ext uri="{BB962C8B-B14F-4D97-AF65-F5344CB8AC3E}">
        <p14:creationId xmlns:p14="http://schemas.microsoft.com/office/powerpoint/2010/main" val="641303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smtClean="0"/>
              <a:t>The slogan is not new (created 2001)</a:t>
            </a:r>
          </a:p>
          <a:p>
            <a:endParaRPr lang="en-GB" dirty="0" smtClean="0"/>
          </a:p>
          <a:p>
            <a:r>
              <a:rPr lang="en-GB" dirty="0" smtClean="0"/>
              <a:t>Use skills and assets – not needs</a:t>
            </a:r>
          </a:p>
          <a:p>
            <a:endParaRPr lang="en-GB" dirty="0" smtClean="0"/>
          </a:p>
          <a:p>
            <a:pPr>
              <a:lnSpc>
                <a:spcPct val="120000"/>
              </a:lnSpc>
            </a:pPr>
            <a:r>
              <a:rPr lang="en-GB" altLang="en-US" sz="2600" dirty="0" smtClean="0"/>
              <a:t>It reflects the views of most people with any disability, a medical condition, a frailty because of old age, a carer </a:t>
            </a:r>
          </a:p>
          <a:p>
            <a:pPr>
              <a:lnSpc>
                <a:spcPct val="120000"/>
              </a:lnSpc>
            </a:pPr>
            <a:r>
              <a:rPr lang="en-GB" altLang="en-US" sz="2600" dirty="0" smtClean="0"/>
              <a:t>The individual should be at the heart of any project or policy or procedure – they should be the catalyst for improvement and change, or the lever to prevent change for the sake of change.  </a:t>
            </a:r>
          </a:p>
          <a:p>
            <a:pPr>
              <a:lnSpc>
                <a:spcPct val="120000"/>
              </a:lnSpc>
            </a:pPr>
            <a:r>
              <a:rPr lang="en-GB" altLang="en-US" sz="2600" dirty="0" smtClean="0">
                <a:cs typeface="Arial" pitchFamily="34" charset="0"/>
              </a:rPr>
              <a:t>Our choice and control – our right to take risks</a:t>
            </a:r>
          </a:p>
          <a:p>
            <a:pPr lvl="1"/>
            <a:r>
              <a:rPr lang="en-GB" altLang="en-US" sz="2600" dirty="0" smtClean="0">
                <a:cs typeface="Arial" pitchFamily="34" charset="0"/>
              </a:rPr>
              <a:t>People should be at the heart of any project or policy or procedure</a:t>
            </a:r>
          </a:p>
          <a:p>
            <a:pPr lvl="1"/>
            <a:r>
              <a:rPr lang="en-GB" altLang="en-US" sz="2600" dirty="0" smtClean="0">
                <a:cs typeface="Arial" pitchFamily="34" charset="0"/>
              </a:rPr>
              <a:t>People should be the catalyst for improvement and change</a:t>
            </a:r>
          </a:p>
          <a:p>
            <a:pPr lvl="1"/>
            <a:r>
              <a:rPr lang="en-GB" altLang="en-US" sz="2600" dirty="0" smtClean="0">
                <a:cs typeface="Arial" pitchFamily="34" charset="0"/>
              </a:rPr>
              <a:t>People should be involved from day one and at every stage</a:t>
            </a:r>
          </a:p>
          <a:p>
            <a:pPr marL="457200" lvl="1" indent="0">
              <a:buNone/>
            </a:pPr>
            <a:endParaRPr lang="en-GB" altLang="en-US" sz="1000" dirty="0" smtClean="0">
              <a:cs typeface="Arial" pitchFamily="34" charset="0"/>
            </a:endParaRPr>
          </a:p>
          <a:p>
            <a:endParaRPr lang="en-GB" dirty="0" smtClean="0"/>
          </a:p>
          <a:p>
            <a:r>
              <a:rPr lang="en-GB" dirty="0" smtClean="0"/>
              <a:t>Care and Share Timebank</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10</a:t>
            </a:fld>
            <a:endParaRPr lang="en-GB"/>
          </a:p>
        </p:txBody>
      </p:sp>
    </p:spTree>
    <p:extLst>
      <p:ext uri="{BB962C8B-B14F-4D97-AF65-F5344CB8AC3E}">
        <p14:creationId xmlns:p14="http://schemas.microsoft.com/office/powerpoint/2010/main" val="80489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Individual with 16 care plans!!</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13</a:t>
            </a:fld>
            <a:endParaRPr lang="en-GB"/>
          </a:p>
        </p:txBody>
      </p:sp>
    </p:spTree>
    <p:extLst>
      <p:ext uri="{BB962C8B-B14F-4D97-AF65-F5344CB8AC3E}">
        <p14:creationId xmlns:p14="http://schemas.microsoft.com/office/powerpoint/2010/main" val="3119267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Mrs Smith</a:t>
            </a:r>
            <a:endParaRPr lang="en-GB" dirty="0"/>
          </a:p>
        </p:txBody>
      </p:sp>
      <p:sp>
        <p:nvSpPr>
          <p:cNvPr id="4" name="Slide Number Placeholder 3"/>
          <p:cNvSpPr>
            <a:spLocks noGrp="1"/>
          </p:cNvSpPr>
          <p:nvPr>
            <p:ph type="sldNum" sz="quarter" idx="10"/>
          </p:nvPr>
        </p:nvSpPr>
        <p:spPr/>
        <p:txBody>
          <a:bodyPr/>
          <a:lstStyle/>
          <a:p>
            <a:fld id="{85E0F211-4A7D-406B-93F0-63196C43CD59}" type="slidenum">
              <a:rPr lang="en-GB" smtClean="0"/>
              <a:t>18</a:t>
            </a:fld>
            <a:endParaRPr lang="en-GB"/>
          </a:p>
        </p:txBody>
      </p:sp>
    </p:spTree>
    <p:extLst>
      <p:ext uri="{BB962C8B-B14F-4D97-AF65-F5344CB8AC3E}">
        <p14:creationId xmlns:p14="http://schemas.microsoft.com/office/powerpoint/2010/main" val="2270678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Brilliant service from the OTs – sharing?</a:t>
            </a:r>
          </a:p>
          <a:p>
            <a:r>
              <a:rPr lang="en-GB" dirty="0" smtClean="0"/>
              <a:t>Mrs Smith</a:t>
            </a:r>
            <a:endParaRPr lang="en-GB" dirty="0"/>
          </a:p>
        </p:txBody>
      </p:sp>
      <p:sp>
        <p:nvSpPr>
          <p:cNvPr id="4" name="Slide Number Placeholder 3"/>
          <p:cNvSpPr>
            <a:spLocks noGrp="1"/>
          </p:cNvSpPr>
          <p:nvPr>
            <p:ph type="sldNum" sz="quarter" idx="10"/>
          </p:nvPr>
        </p:nvSpPr>
        <p:spPr/>
        <p:txBody>
          <a:bodyPr/>
          <a:lstStyle/>
          <a:p>
            <a:fld id="{AE660103-9A5B-4488-9E8E-AB88946B3B61}" type="slidenum">
              <a:rPr lang="en-GB" smtClean="0"/>
              <a:t>20</a:t>
            </a:fld>
            <a:endParaRPr lang="en-GB"/>
          </a:p>
        </p:txBody>
      </p:sp>
    </p:spTree>
    <p:extLst>
      <p:ext uri="{BB962C8B-B14F-4D97-AF65-F5344CB8AC3E}">
        <p14:creationId xmlns:p14="http://schemas.microsoft.com/office/powerpoint/2010/main" val="2501289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3200">
                <a:solidFill>
                  <a:schemeClr val="tx1"/>
                </a:solidFill>
                <a:latin typeface="Arial" charset="0"/>
                <a:cs typeface="Arial" charset="0"/>
              </a:defRPr>
            </a:lvl1pPr>
            <a:lvl2pPr marL="742950" indent="-285750" eaLnBrk="0" hangingPunct="0">
              <a:defRPr sz="3200">
                <a:solidFill>
                  <a:schemeClr val="tx1"/>
                </a:solidFill>
                <a:latin typeface="Arial" charset="0"/>
                <a:cs typeface="Arial" charset="0"/>
              </a:defRPr>
            </a:lvl2pPr>
            <a:lvl3pPr marL="1143000" indent="-228600" eaLnBrk="0" hangingPunct="0">
              <a:defRPr sz="3200">
                <a:solidFill>
                  <a:schemeClr val="tx1"/>
                </a:solidFill>
                <a:latin typeface="Arial" charset="0"/>
                <a:cs typeface="Arial" charset="0"/>
              </a:defRPr>
            </a:lvl3pPr>
            <a:lvl4pPr marL="1600200" indent="-228600" eaLnBrk="0" hangingPunct="0">
              <a:defRPr sz="3200">
                <a:solidFill>
                  <a:schemeClr val="tx1"/>
                </a:solidFill>
                <a:latin typeface="Arial" charset="0"/>
                <a:cs typeface="Arial" charset="0"/>
              </a:defRPr>
            </a:lvl4pPr>
            <a:lvl5pPr marL="2057400" indent="-228600" eaLnBrk="0" hangingPunct="0">
              <a:defRPr sz="3200">
                <a:solidFill>
                  <a:schemeClr val="tx1"/>
                </a:solidFill>
                <a:latin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cs typeface="Arial" charset="0"/>
              </a:defRPr>
            </a:lvl9pPr>
          </a:lstStyle>
          <a:p>
            <a:pPr eaLnBrk="1" hangingPunct="1"/>
            <a:fld id="{779D019E-A323-447A-BB6C-1607BE4489E5}" type="slidenum">
              <a:rPr lang="en-GB" altLang="en-US" sz="1200"/>
              <a:pPr eaLnBrk="1" hangingPunct="1"/>
              <a:t>24</a:t>
            </a:fld>
            <a:endParaRPr lang="en-GB" altLang="en-US" sz="1200"/>
          </a:p>
        </p:txBody>
      </p:sp>
      <p:sp>
        <p:nvSpPr>
          <p:cNvPr id="37891" name="Rectangle 2"/>
          <p:cNvSpPr>
            <a:spLocks noGrp="1" noRot="1" noChangeAspect="1" noChangeArrowheads="1" noTextEdit="1"/>
          </p:cNvSpPr>
          <p:nvPr>
            <p:ph type="sldImg"/>
          </p:nvPr>
        </p:nvSpPr>
        <p:spPr>
          <a:xfrm>
            <a:off x="917575" y="744538"/>
            <a:ext cx="4962525" cy="3722687"/>
          </a:xfrm>
          <a:ln/>
        </p:spPr>
      </p:sp>
      <p:sp>
        <p:nvSpPr>
          <p:cNvPr id="37892" name="Rectangle 3"/>
          <p:cNvSpPr>
            <a:spLocks noGrp="1" noChangeArrowheads="1"/>
          </p:cNvSpPr>
          <p:nvPr>
            <p:ph type="body" idx="1"/>
          </p:nvPr>
        </p:nvSpPr>
        <p:spPr>
          <a:noFill/>
        </p:spPr>
        <p:txBody>
          <a:bodyPr/>
          <a:lstStyle/>
          <a:p>
            <a:pPr eaLnBrk="1" hangingPunct="1"/>
            <a:endParaRPr lang="en-GB" altLang="en-US" dirty="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49577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91912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78030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3580507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3708A-D53C-4D66-8AD5-FD0DF83898AC}"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325907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03708A-D53C-4D66-8AD5-FD0DF83898AC}"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88429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E03708A-D53C-4D66-8AD5-FD0DF83898AC}" type="datetimeFigureOut">
              <a:rPr lang="en-GB" smtClean="0"/>
              <a:t>23/09/2015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3165297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E03708A-D53C-4D66-8AD5-FD0DF83898AC}" type="datetimeFigureOut">
              <a:rPr lang="en-GB" smtClean="0"/>
              <a:t>23/09/2015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574864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3708A-D53C-4D66-8AD5-FD0DF83898AC}" type="datetimeFigureOut">
              <a:rPr lang="en-GB" smtClean="0"/>
              <a:t>23/09/2015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265427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3708A-D53C-4D66-8AD5-FD0DF83898AC}"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89373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3708A-D53C-4D66-8AD5-FD0DF83898AC}"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F70C22-9CE7-448E-B925-7ED0FD5C100A}" type="slidenum">
              <a:rPr lang="en-GB" smtClean="0"/>
              <a:t>‹#›</a:t>
            </a:fld>
            <a:endParaRPr lang="en-GB"/>
          </a:p>
        </p:txBody>
      </p:sp>
    </p:spTree>
    <p:extLst>
      <p:ext uri="{BB962C8B-B14F-4D97-AF65-F5344CB8AC3E}">
        <p14:creationId xmlns:p14="http://schemas.microsoft.com/office/powerpoint/2010/main" val="138764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3708A-D53C-4D66-8AD5-FD0DF83898AC}" type="datetimeFigureOut">
              <a:rPr lang="en-GB" smtClean="0"/>
              <a:t>23/09/2015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70C22-9CE7-448E-B925-7ED0FD5C100A}" type="slidenum">
              <a:rPr lang="en-GB" smtClean="0"/>
              <a:t>‹#›</a:t>
            </a:fld>
            <a:endParaRPr lang="en-GB"/>
          </a:p>
        </p:txBody>
      </p:sp>
    </p:spTree>
    <p:extLst>
      <p:ext uri="{BB962C8B-B14F-4D97-AF65-F5344CB8AC3E}">
        <p14:creationId xmlns:p14="http://schemas.microsoft.com/office/powerpoint/2010/main" val="4190864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 </a:t>
            </a:r>
            <a:r>
              <a:rPr lang="en-GB" dirty="0"/>
              <a:t>Workshop 4: </a:t>
            </a:r>
            <a:r>
              <a:rPr lang="en-GB" dirty="0" smtClean="0"/>
              <a:t/>
            </a:r>
            <a:br>
              <a:rPr lang="en-GB" dirty="0" smtClean="0"/>
            </a:br>
            <a:r>
              <a:rPr lang="en-GB" dirty="0" smtClean="0"/>
              <a:t>Voluntary </a:t>
            </a:r>
            <a:r>
              <a:rPr lang="en-GB" dirty="0"/>
              <a:t>Sector </a:t>
            </a:r>
            <a:r>
              <a:rPr lang="en-GB" dirty="0" smtClean="0"/>
              <a:t>Perspective</a:t>
            </a:r>
            <a:endParaRPr lang="en-GB" dirty="0"/>
          </a:p>
        </p:txBody>
      </p:sp>
      <p:sp>
        <p:nvSpPr>
          <p:cNvPr id="3" name="Subtitle 2"/>
          <p:cNvSpPr>
            <a:spLocks noGrp="1"/>
          </p:cNvSpPr>
          <p:nvPr>
            <p:ph type="subTitle" idx="1"/>
          </p:nvPr>
        </p:nvSpPr>
        <p:spPr/>
        <p:txBody>
          <a:bodyPr/>
          <a:lstStyle/>
          <a:p>
            <a:r>
              <a:rPr lang="en-GB" dirty="0" smtClean="0"/>
              <a:t>Maximising </a:t>
            </a:r>
            <a:r>
              <a:rPr lang="en-GB" b="1" dirty="0" smtClean="0"/>
              <a:t>independence</a:t>
            </a:r>
            <a:r>
              <a:rPr lang="en-GB" dirty="0" smtClean="0"/>
              <a:t> and </a:t>
            </a:r>
            <a:r>
              <a:rPr lang="en-GB" b="1" dirty="0" smtClean="0"/>
              <a:t>early intervention</a:t>
            </a:r>
            <a:r>
              <a:rPr lang="en-GB" dirty="0" smtClean="0"/>
              <a:t> for </a:t>
            </a:r>
            <a:r>
              <a:rPr lang="en-GB" b="1" dirty="0" smtClean="0"/>
              <a:t>people</a:t>
            </a:r>
            <a:r>
              <a:rPr lang="en-GB" dirty="0" smtClean="0"/>
              <a:t> who are </a:t>
            </a:r>
            <a:r>
              <a:rPr lang="en-GB" b="1" dirty="0" smtClean="0"/>
              <a:t>newly diagnosed</a:t>
            </a:r>
            <a:endParaRPr lang="en-GB" dirty="0"/>
          </a:p>
        </p:txBody>
      </p:sp>
    </p:spTree>
    <p:extLst>
      <p:ext uri="{BB962C8B-B14F-4D97-AF65-F5344CB8AC3E}">
        <p14:creationId xmlns:p14="http://schemas.microsoft.com/office/powerpoint/2010/main" val="114147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06090"/>
          </a:xfrm>
        </p:spPr>
        <p:txBody>
          <a:bodyPr>
            <a:normAutofit fontScale="90000"/>
          </a:bodyPr>
          <a:lstStyle/>
          <a:p>
            <a:pPr eaLnBrk="1" hangingPunct="1"/>
            <a:r>
              <a:rPr lang="en-GB" altLang="en-US" dirty="0" smtClean="0"/>
              <a:t>Nothing about us without us</a:t>
            </a:r>
          </a:p>
        </p:txBody>
      </p:sp>
      <p:sp>
        <p:nvSpPr>
          <p:cNvPr id="5123" name="Rectangle 3"/>
          <p:cNvSpPr>
            <a:spLocks noGrp="1" noChangeArrowheads="1"/>
          </p:cNvSpPr>
          <p:nvPr>
            <p:ph type="body" idx="1"/>
          </p:nvPr>
        </p:nvSpPr>
        <p:spPr>
          <a:xfrm>
            <a:off x="457200" y="980728"/>
            <a:ext cx="8229600" cy="5400600"/>
          </a:xfrm>
        </p:spPr>
        <p:txBody>
          <a:bodyPr>
            <a:normAutofit fontScale="92500"/>
          </a:bodyPr>
          <a:lstStyle/>
          <a:p>
            <a:pPr marL="0" indent="0" eaLnBrk="1" hangingPunct="1">
              <a:lnSpc>
                <a:spcPct val="110000"/>
              </a:lnSpc>
              <a:spcBef>
                <a:spcPct val="0"/>
              </a:spcBef>
              <a:tabLst>
                <a:tab pos="354013" algn="l"/>
              </a:tabLst>
            </a:pPr>
            <a:r>
              <a:rPr lang="en-US" altLang="en-US" sz="2400" dirty="0" smtClean="0"/>
              <a:t>   	People have the right to live their lives to the full as </a:t>
            </a:r>
            <a:r>
              <a:rPr lang="en-GB" altLang="en-US" sz="2400" dirty="0" smtClean="0"/>
              <a:t>long as that </a:t>
            </a:r>
          </a:p>
          <a:p>
            <a:pPr marL="0" indent="0" eaLnBrk="1" hangingPunct="1">
              <a:lnSpc>
                <a:spcPct val="110000"/>
              </a:lnSpc>
              <a:spcBef>
                <a:spcPct val="0"/>
              </a:spcBef>
              <a:buNone/>
              <a:tabLst>
                <a:tab pos="354013" algn="l"/>
              </a:tabLst>
            </a:pPr>
            <a:r>
              <a:rPr lang="en-GB" altLang="en-US" sz="2400" dirty="0"/>
              <a:t>	</a:t>
            </a:r>
            <a:r>
              <a:rPr lang="en-GB" altLang="en-US" sz="2400" dirty="0" smtClean="0"/>
              <a:t>doesn’t stop others from doing the same.</a:t>
            </a:r>
          </a:p>
          <a:p>
            <a:pPr marL="0" indent="0" eaLnBrk="1" hangingPunct="1">
              <a:lnSpc>
                <a:spcPct val="110000"/>
              </a:lnSpc>
              <a:spcBef>
                <a:spcPct val="0"/>
              </a:spcBef>
              <a:tabLst>
                <a:tab pos="354013" algn="l"/>
              </a:tabLst>
            </a:pPr>
            <a:r>
              <a:rPr lang="en-GB" altLang="en-US" sz="2400" dirty="0" smtClean="0"/>
              <a:t>   	We need to help people to have choice and control over their lives</a:t>
            </a:r>
          </a:p>
          <a:p>
            <a:pPr marL="0" indent="0" eaLnBrk="1" hangingPunct="1">
              <a:lnSpc>
                <a:spcPct val="110000"/>
              </a:lnSpc>
              <a:spcBef>
                <a:spcPct val="0"/>
              </a:spcBef>
              <a:tabLst>
                <a:tab pos="354013" algn="l"/>
              </a:tabLst>
            </a:pPr>
            <a:r>
              <a:rPr lang="en-GB" altLang="en-US" sz="2400" dirty="0" smtClean="0"/>
              <a:t>   	Recognise that making a choice can involve some risk for the </a:t>
            </a:r>
          </a:p>
          <a:p>
            <a:pPr marL="400050" lvl="1" indent="0">
              <a:lnSpc>
                <a:spcPct val="110000"/>
              </a:lnSpc>
              <a:spcBef>
                <a:spcPct val="0"/>
              </a:spcBef>
              <a:buNone/>
              <a:tabLst>
                <a:tab pos="354013" algn="l"/>
              </a:tabLst>
            </a:pPr>
            <a:r>
              <a:rPr lang="en-GB" altLang="en-US" sz="2000" dirty="0" smtClean="0"/>
              <a:t>individual and for the authority</a:t>
            </a:r>
          </a:p>
          <a:p>
            <a:pPr marL="0" indent="0">
              <a:lnSpc>
                <a:spcPct val="110000"/>
              </a:lnSpc>
              <a:spcBef>
                <a:spcPct val="0"/>
              </a:spcBef>
              <a:tabLst>
                <a:tab pos="263525" algn="l"/>
              </a:tabLst>
            </a:pPr>
            <a:r>
              <a:rPr lang="en-GB" altLang="en-US" sz="2400" dirty="0" smtClean="0"/>
              <a:t>    They </a:t>
            </a:r>
            <a:r>
              <a:rPr lang="en-GB" altLang="en-US" sz="2400" dirty="0"/>
              <a:t>should be involved from day one – not just when the </a:t>
            </a:r>
            <a:endParaRPr lang="en-GB" altLang="en-US" sz="2400" dirty="0" smtClean="0"/>
          </a:p>
          <a:p>
            <a:pPr marL="0" indent="0">
              <a:spcBef>
                <a:spcPct val="0"/>
              </a:spcBef>
              <a:spcAft>
                <a:spcPct val="20000"/>
              </a:spcAft>
              <a:buNone/>
              <a:tabLst>
                <a:tab pos="263525" algn="l"/>
              </a:tabLst>
            </a:pPr>
            <a:r>
              <a:rPr lang="en-GB" altLang="en-US" sz="2400" dirty="0"/>
              <a:t> </a:t>
            </a:r>
            <a:r>
              <a:rPr lang="en-GB" altLang="en-US" sz="2400" dirty="0" smtClean="0"/>
              <a:t>     professional </a:t>
            </a:r>
            <a:r>
              <a:rPr lang="en-GB" altLang="en-US" sz="2400" dirty="0"/>
              <a:t>is ready to involve them</a:t>
            </a:r>
          </a:p>
          <a:p>
            <a:pPr marL="0" indent="0" eaLnBrk="1" hangingPunct="1">
              <a:spcBef>
                <a:spcPct val="0"/>
              </a:spcBef>
              <a:spcAft>
                <a:spcPct val="20000"/>
              </a:spcAft>
              <a:tabLst>
                <a:tab pos="354013" algn="l"/>
              </a:tabLst>
            </a:pPr>
            <a:r>
              <a:rPr lang="en-GB" altLang="en-US" sz="2400" dirty="0" smtClean="0"/>
              <a:t>   	Respect</a:t>
            </a:r>
            <a:r>
              <a:rPr lang="en-GB" altLang="en-US" sz="2400" b="1" dirty="0" smtClean="0"/>
              <a:t> </a:t>
            </a:r>
            <a:r>
              <a:rPr lang="en-GB" altLang="en-US" sz="2400" dirty="0" smtClean="0"/>
              <a:t>people’s rights and those of their family carers</a:t>
            </a:r>
            <a:r>
              <a:rPr lang="en-GB" altLang="en-US" sz="2400" b="1" dirty="0" smtClean="0"/>
              <a:t> </a:t>
            </a:r>
          </a:p>
          <a:p>
            <a:pPr marL="0" indent="0" eaLnBrk="1" hangingPunct="1">
              <a:spcBef>
                <a:spcPct val="0"/>
              </a:spcBef>
              <a:tabLst>
                <a:tab pos="354013" algn="l"/>
              </a:tabLst>
            </a:pPr>
            <a:r>
              <a:rPr lang="en-GB" altLang="en-US" sz="2400" dirty="0" smtClean="0"/>
              <a:t>   	Consider that the ‘safest option’ or ‘most equal/equitable solution’</a:t>
            </a:r>
          </a:p>
          <a:p>
            <a:pPr marL="0" indent="0" eaLnBrk="1" hangingPunct="1">
              <a:spcBef>
                <a:spcPct val="0"/>
              </a:spcBef>
              <a:buNone/>
              <a:tabLst>
                <a:tab pos="354013" algn="l"/>
              </a:tabLst>
            </a:pPr>
            <a:r>
              <a:rPr lang="en-GB" altLang="en-US" sz="2400" dirty="0"/>
              <a:t> </a:t>
            </a:r>
            <a:r>
              <a:rPr lang="en-GB" altLang="en-US" sz="2400" dirty="0" smtClean="0"/>
              <a:t>    	may not be necessarily the best option for the person &amp; may be </a:t>
            </a:r>
          </a:p>
          <a:p>
            <a:pPr marL="0" indent="0" eaLnBrk="1" hangingPunct="1">
              <a:spcBef>
                <a:spcPct val="0"/>
              </a:spcBef>
              <a:buNone/>
              <a:tabLst>
                <a:tab pos="354013" algn="l"/>
              </a:tabLst>
            </a:pPr>
            <a:r>
              <a:rPr lang="en-GB" altLang="en-US" sz="2400" dirty="0"/>
              <a:t>	</a:t>
            </a:r>
            <a:r>
              <a:rPr lang="en-GB" altLang="en-US" sz="2400" dirty="0" smtClean="0"/>
              <a:t>detrimental to quality of life &amp; a risk to maintaining  independence</a:t>
            </a:r>
          </a:p>
          <a:p>
            <a:pPr marL="0" indent="0" eaLnBrk="1" hangingPunct="1">
              <a:lnSpc>
                <a:spcPct val="80000"/>
              </a:lnSpc>
              <a:spcBef>
                <a:spcPct val="0"/>
              </a:spcBef>
              <a:buFontTx/>
              <a:buNone/>
              <a:tabLst>
                <a:tab pos="354013" algn="l"/>
              </a:tabLst>
            </a:pPr>
            <a:endParaRPr lang="en-GB" altLang="en-US" sz="2400" dirty="0" smtClean="0"/>
          </a:p>
          <a:p>
            <a:pPr marL="0" indent="0" eaLnBrk="1" hangingPunct="1">
              <a:lnSpc>
                <a:spcPct val="80000"/>
              </a:lnSpc>
              <a:spcAft>
                <a:spcPct val="20000"/>
              </a:spcAft>
              <a:buFontTx/>
              <a:buNone/>
              <a:tabLst>
                <a:tab pos="354013" algn="l"/>
              </a:tabLst>
            </a:pPr>
            <a:r>
              <a:rPr lang="en-GB" altLang="en-US" sz="2400" dirty="0" smtClean="0">
                <a:solidFill>
                  <a:srgbClr val="9900CC"/>
                </a:solidFill>
              </a:rPr>
              <a:t>We need to involve service users and carers at every level and stage of a project, policy or procedure that affects them</a:t>
            </a:r>
          </a:p>
        </p:txBody>
      </p:sp>
    </p:spTree>
    <p:extLst>
      <p:ext uri="{BB962C8B-B14F-4D97-AF65-F5344CB8AC3E}">
        <p14:creationId xmlns:p14="http://schemas.microsoft.com/office/powerpoint/2010/main" val="3786239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After 7 years……. we must not lose heart</a:t>
            </a:r>
            <a:endParaRPr lang="en-GB" dirty="0"/>
          </a:p>
        </p:txBody>
      </p:sp>
      <p:pic>
        <p:nvPicPr>
          <p:cNvPr id="4" name="Picture 4" descr="ttt and benefits 0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1467522"/>
            <a:ext cx="4248472" cy="5234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083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dirty="0" smtClean="0"/>
              <a:t>How do we provide support?</a:t>
            </a:r>
            <a:endParaRPr lang="en-GB" dirty="0"/>
          </a:p>
        </p:txBody>
      </p:sp>
      <p:sp>
        <p:nvSpPr>
          <p:cNvPr id="3" name="Content Placeholder 2"/>
          <p:cNvSpPr>
            <a:spLocks noGrp="1"/>
          </p:cNvSpPr>
          <p:nvPr>
            <p:ph idx="1"/>
          </p:nvPr>
        </p:nvSpPr>
        <p:spPr>
          <a:xfrm>
            <a:off x="457200" y="1052736"/>
            <a:ext cx="8229600" cy="5256584"/>
          </a:xfrm>
        </p:spPr>
        <p:txBody>
          <a:bodyPr>
            <a:normAutofit fontScale="25000" lnSpcReduction="20000"/>
          </a:bodyPr>
          <a:lstStyle/>
          <a:p>
            <a:pPr marL="263525" indent="-263525">
              <a:lnSpc>
                <a:spcPct val="120000"/>
              </a:lnSpc>
              <a:spcBef>
                <a:spcPts val="0"/>
              </a:spcBef>
            </a:pPr>
            <a:r>
              <a:rPr lang="en-GB" altLang="en-US" sz="8000" b="1" dirty="0" smtClean="0">
                <a:latin typeface="Arial" panose="020B0604020202020204" pitchFamily="34" charset="0"/>
                <a:cs typeface="Arial" panose="020B0604020202020204" pitchFamily="34" charset="0"/>
              </a:rPr>
              <a:t>Direct Support </a:t>
            </a:r>
            <a:r>
              <a:rPr lang="en-GB" altLang="en-US" sz="8000" dirty="0" smtClean="0">
                <a:latin typeface="Arial" panose="020B0604020202020204" pitchFamily="34" charset="0"/>
                <a:cs typeface="Arial" panose="020B0604020202020204" pitchFamily="34" charset="0"/>
              </a:rPr>
              <a:t>is provided by an organisation, service or group set up specifically to give support to the service user/carer.  This can be in a range of different formats, methods and services but will have the primary aim of supporting the person with needs.</a:t>
            </a:r>
          </a:p>
          <a:p>
            <a:pPr>
              <a:lnSpc>
                <a:spcPct val="120000"/>
              </a:lnSpc>
              <a:spcBef>
                <a:spcPts val="0"/>
              </a:spcBef>
              <a:buFontTx/>
              <a:buNone/>
            </a:pPr>
            <a:endParaRPr lang="en-GB" altLang="en-US" b="1" dirty="0" smtClean="0">
              <a:latin typeface="Arial" panose="020B0604020202020204" pitchFamily="34" charset="0"/>
              <a:cs typeface="Arial" panose="020B0604020202020204" pitchFamily="34" charset="0"/>
            </a:endParaRPr>
          </a:p>
          <a:p>
            <a:pPr marL="263525" indent="-263525">
              <a:lnSpc>
                <a:spcPct val="120000"/>
              </a:lnSpc>
              <a:spcBef>
                <a:spcPts val="0"/>
              </a:spcBef>
            </a:pPr>
            <a:r>
              <a:rPr lang="en-GB" altLang="en-US" sz="8000" b="1" dirty="0" smtClean="0">
                <a:latin typeface="Arial" panose="020B0604020202020204" pitchFamily="34" charset="0"/>
                <a:cs typeface="Arial" panose="020B0604020202020204" pitchFamily="34" charset="0"/>
              </a:rPr>
              <a:t>Indirect Support</a:t>
            </a:r>
            <a:r>
              <a:rPr lang="en-GB" altLang="en-US" sz="8000" dirty="0" smtClean="0">
                <a:latin typeface="Arial" panose="020B0604020202020204" pitchFamily="34" charset="0"/>
                <a:cs typeface="Arial" panose="020B0604020202020204" pitchFamily="34" charset="0"/>
              </a:rPr>
              <a:t> is provided by an organisation, service or group, statutory and/or voluntary, set up specifically to give support to people with disabilities, medical conditions or illnesses but which also give considerable support to carers (or vice versa), deliberately or by default, because of the support they give to the person for whom they are caring and the networks and information they establish.    </a:t>
            </a:r>
          </a:p>
          <a:p>
            <a:pPr>
              <a:lnSpc>
                <a:spcPct val="120000"/>
              </a:lnSpc>
              <a:spcBef>
                <a:spcPts val="0"/>
              </a:spcBef>
              <a:buFontTx/>
              <a:buNone/>
            </a:pPr>
            <a:endParaRPr lang="en-GB" altLang="en-US" b="1" dirty="0" smtClean="0">
              <a:latin typeface="Arial" panose="020B0604020202020204" pitchFamily="34" charset="0"/>
              <a:cs typeface="Arial" panose="020B0604020202020204" pitchFamily="34" charset="0"/>
            </a:endParaRPr>
          </a:p>
          <a:p>
            <a:pPr marL="179388" indent="-179388">
              <a:lnSpc>
                <a:spcPct val="120000"/>
              </a:lnSpc>
              <a:spcBef>
                <a:spcPts val="0"/>
              </a:spcBef>
            </a:pPr>
            <a:r>
              <a:rPr lang="en-GB" altLang="en-US" sz="8000" b="1" dirty="0" smtClean="0">
                <a:latin typeface="Arial" panose="020B0604020202020204" pitchFamily="34" charset="0"/>
                <a:cs typeface="Arial" panose="020B0604020202020204" pitchFamily="34" charset="0"/>
              </a:rPr>
              <a:t>Community Support</a:t>
            </a:r>
            <a:r>
              <a:rPr lang="en-GB" altLang="en-US" sz="8000" dirty="0" smtClean="0">
                <a:latin typeface="Arial" panose="020B0604020202020204" pitchFamily="34" charset="0"/>
                <a:cs typeface="Arial" panose="020B0604020202020204" pitchFamily="34" charset="0"/>
              </a:rPr>
              <a:t> is provided by a wide range of organisations, services &amp; groups, statutory and/or voluntary, that provide a range of community facilities that people with long term conditions &amp; carers can tap into as and when needed.  These will not be specifically for people with disabilities or carers but will be available to any citizen on a basis of need e.g. advice, support, lunch clubs etc. </a:t>
            </a:r>
          </a:p>
          <a:p>
            <a:pPr algn="r">
              <a:lnSpc>
                <a:spcPct val="120000"/>
              </a:lnSpc>
              <a:spcBef>
                <a:spcPts val="0"/>
              </a:spcBef>
              <a:buFontTx/>
              <a:buNone/>
            </a:pPr>
            <a:endParaRPr lang="en-GB" altLang="en-US" sz="3500" i="1" dirty="0" smtClean="0">
              <a:latin typeface="Arial" panose="020B0604020202020204" pitchFamily="34" charset="0"/>
              <a:cs typeface="Arial" panose="020B0604020202020204" pitchFamily="34" charset="0"/>
            </a:endParaRPr>
          </a:p>
          <a:p>
            <a:pPr algn="r">
              <a:lnSpc>
                <a:spcPct val="120000"/>
              </a:lnSpc>
              <a:spcBef>
                <a:spcPts val="0"/>
              </a:spcBef>
              <a:buFontTx/>
              <a:buNone/>
            </a:pPr>
            <a:r>
              <a:rPr lang="en-GB" altLang="en-US" sz="3500" i="1" dirty="0" smtClean="0">
                <a:latin typeface="Arial" panose="020B0604020202020204" pitchFamily="34" charset="0"/>
                <a:cs typeface="Arial" panose="020B0604020202020204" pitchFamily="34" charset="0"/>
              </a:rPr>
              <a:t>Carers Together Annual Report 2001</a:t>
            </a:r>
          </a:p>
          <a:p>
            <a:endParaRPr lang="en-GB" dirty="0"/>
          </a:p>
        </p:txBody>
      </p:sp>
    </p:spTree>
    <p:extLst>
      <p:ext uri="{BB962C8B-B14F-4D97-AF65-F5344CB8AC3E}">
        <p14:creationId xmlns:p14="http://schemas.microsoft.com/office/powerpoint/2010/main" val="2038379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GB" sz="3400" b="1" dirty="0" smtClean="0"/>
              <a:t>What are the barriers to effective support? </a:t>
            </a:r>
            <a:endParaRPr lang="en-GB" sz="3400" b="1" dirty="0"/>
          </a:p>
        </p:txBody>
      </p:sp>
      <p:sp>
        <p:nvSpPr>
          <p:cNvPr id="3" name="Content Placeholder 2"/>
          <p:cNvSpPr>
            <a:spLocks noGrp="1"/>
          </p:cNvSpPr>
          <p:nvPr>
            <p:ph idx="1"/>
          </p:nvPr>
        </p:nvSpPr>
        <p:spPr>
          <a:xfrm>
            <a:off x="457200" y="908720"/>
            <a:ext cx="8229600" cy="5544616"/>
          </a:xfrm>
        </p:spPr>
        <p:txBody>
          <a:bodyPr>
            <a:noAutofit/>
          </a:bodyPr>
          <a:lstStyle/>
          <a:p>
            <a:pPr marL="263525" indent="-263525"/>
            <a:r>
              <a:rPr lang="en-GB" sz="2600" b="1" dirty="0" smtClean="0"/>
              <a:t>Labels </a:t>
            </a:r>
            <a:r>
              <a:rPr lang="en-GB" sz="2600" dirty="0" smtClean="0"/>
              <a:t>- basically </a:t>
            </a:r>
            <a:r>
              <a:rPr lang="en-GB" sz="2600" dirty="0"/>
              <a:t>the barrier to receiving </a:t>
            </a:r>
            <a:r>
              <a:rPr lang="en-GB" sz="2600" dirty="0" smtClean="0"/>
              <a:t>effective support </a:t>
            </a:r>
            <a:r>
              <a:rPr lang="en-GB" sz="2600" dirty="0"/>
              <a:t>is </a:t>
            </a:r>
            <a:r>
              <a:rPr lang="en-GB" sz="2600" dirty="0" smtClean="0"/>
              <a:t>the perceived need for people to </a:t>
            </a:r>
            <a:r>
              <a:rPr lang="en-GB" sz="2600" dirty="0"/>
              <a:t>be labelled </a:t>
            </a:r>
            <a:r>
              <a:rPr lang="en-GB" sz="2600" dirty="0" smtClean="0"/>
              <a:t>first.  </a:t>
            </a:r>
            <a:endParaRPr lang="en-GB" sz="2600" dirty="0"/>
          </a:p>
          <a:p>
            <a:pPr marL="263525" lvl="0" indent="-263525"/>
            <a:r>
              <a:rPr lang="en-GB" sz="2600" b="1" dirty="0"/>
              <a:t>Social Care </a:t>
            </a:r>
            <a:r>
              <a:rPr lang="en-GB" sz="2600" dirty="0"/>
              <a:t>is provided under the broad </a:t>
            </a:r>
            <a:r>
              <a:rPr lang="en-GB" sz="2600" dirty="0" smtClean="0"/>
              <a:t>headings - Physical Impairment, Learning Disability, Sensory Loss, Mental Health, Older </a:t>
            </a:r>
            <a:r>
              <a:rPr lang="en-GB" sz="2600" dirty="0"/>
              <a:t>People (when did older people become a </a:t>
            </a:r>
            <a:r>
              <a:rPr lang="en-GB" sz="2600" dirty="0" smtClean="0"/>
              <a:t>social </a:t>
            </a:r>
            <a:r>
              <a:rPr lang="en-GB" sz="2600" dirty="0"/>
              <a:t>care </a:t>
            </a:r>
            <a:r>
              <a:rPr lang="en-GB" sz="2600" dirty="0" smtClean="0"/>
              <a:t>condition?) </a:t>
            </a:r>
            <a:endParaRPr lang="en-GB" sz="2600" dirty="0"/>
          </a:p>
          <a:p>
            <a:pPr marL="263525" lvl="0" indent="-263525"/>
            <a:r>
              <a:rPr lang="en-GB" sz="2600" b="1" dirty="0"/>
              <a:t>Health Care </a:t>
            </a:r>
            <a:r>
              <a:rPr lang="en-GB" sz="2600" dirty="0"/>
              <a:t>is provided under the broad headings </a:t>
            </a:r>
            <a:r>
              <a:rPr lang="en-GB" sz="2600" dirty="0" smtClean="0"/>
              <a:t>of illness, short/long </a:t>
            </a:r>
            <a:r>
              <a:rPr lang="en-GB" sz="2600" dirty="0"/>
              <a:t>term health condition. </a:t>
            </a:r>
            <a:endParaRPr lang="en-GB" sz="2600" dirty="0" smtClean="0"/>
          </a:p>
          <a:p>
            <a:pPr marL="0" indent="0">
              <a:buNone/>
            </a:pPr>
            <a:r>
              <a:rPr lang="en-GB" sz="2600" dirty="0"/>
              <a:t>This mixture of conditions, needs and age does not lend itself to </a:t>
            </a:r>
            <a:r>
              <a:rPr lang="en-GB" sz="2600" dirty="0" smtClean="0"/>
              <a:t>efficient, effective </a:t>
            </a:r>
            <a:r>
              <a:rPr lang="en-GB" sz="2600" dirty="0"/>
              <a:t>ways of working, nor does it help people to work through their own real </a:t>
            </a:r>
            <a:r>
              <a:rPr lang="en-GB" sz="2600" dirty="0" smtClean="0"/>
              <a:t>personal </a:t>
            </a:r>
            <a:r>
              <a:rPr lang="en-GB" sz="2600" dirty="0"/>
              <a:t>issues and </a:t>
            </a:r>
            <a:r>
              <a:rPr lang="en-GB" sz="2600" dirty="0" smtClean="0"/>
              <a:t>the potential </a:t>
            </a:r>
            <a:r>
              <a:rPr lang="en-GB" sz="2600" dirty="0"/>
              <a:t>solutions.  </a:t>
            </a:r>
            <a:endParaRPr lang="en-GB" sz="2600" dirty="0" smtClean="0"/>
          </a:p>
          <a:p>
            <a:pPr marL="0" indent="0">
              <a:buNone/>
            </a:pPr>
            <a:endParaRPr lang="en-GB" sz="2400" dirty="0"/>
          </a:p>
        </p:txBody>
      </p:sp>
    </p:spTree>
    <p:extLst>
      <p:ext uri="{BB962C8B-B14F-4D97-AF65-F5344CB8AC3E}">
        <p14:creationId xmlns:p14="http://schemas.microsoft.com/office/powerpoint/2010/main" val="4028055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3400" b="1" dirty="0" smtClean="0"/>
              <a:t>Labels can prevent effective support</a:t>
            </a:r>
            <a:r>
              <a:rPr lang="en-GB" sz="3400" b="1" dirty="0"/>
              <a:t>? </a:t>
            </a:r>
            <a:endParaRPr lang="en-GB" sz="3400" dirty="0"/>
          </a:p>
        </p:txBody>
      </p:sp>
      <p:sp>
        <p:nvSpPr>
          <p:cNvPr id="3" name="Content Placeholder 2"/>
          <p:cNvSpPr>
            <a:spLocks noGrp="1"/>
          </p:cNvSpPr>
          <p:nvPr>
            <p:ph idx="1"/>
          </p:nvPr>
        </p:nvSpPr>
        <p:spPr>
          <a:xfrm>
            <a:off x="457200" y="980728"/>
            <a:ext cx="8229600" cy="5328592"/>
          </a:xfrm>
        </p:spPr>
        <p:txBody>
          <a:bodyPr>
            <a:normAutofit fontScale="85000" lnSpcReduction="10000"/>
          </a:bodyPr>
          <a:lstStyle/>
          <a:p>
            <a:r>
              <a:rPr lang="en-GB" dirty="0"/>
              <a:t>People are labelled and cared-for rather than supported to develop and grow as individuals and this takes away opportunities to find potential innovative support they need and/or want.  </a:t>
            </a:r>
          </a:p>
          <a:p>
            <a:r>
              <a:rPr lang="en-GB" dirty="0"/>
              <a:t>It may mean that people’s own skills and talents are not recognised or used. </a:t>
            </a:r>
            <a:endParaRPr lang="en-GB" dirty="0" smtClean="0"/>
          </a:p>
          <a:p>
            <a:r>
              <a:rPr lang="en-GB" dirty="0" smtClean="0"/>
              <a:t>Service </a:t>
            </a:r>
            <a:r>
              <a:rPr lang="en-GB" dirty="0"/>
              <a:t>providers think and believe they own the information they hold in each individual and insist on having demographic and specialist information about every client in their own record system</a:t>
            </a:r>
          </a:p>
          <a:p>
            <a:pPr lvl="0"/>
            <a:r>
              <a:rPr lang="en-GB" dirty="0"/>
              <a:t>People end up having a large number of records about them and repeating themselves over and over to each service provider  </a:t>
            </a:r>
            <a:r>
              <a:rPr lang="en-GB" dirty="0" smtClean="0"/>
              <a:t>(Say it Once)</a:t>
            </a:r>
            <a:endParaRPr lang="en-GB" dirty="0"/>
          </a:p>
          <a:p>
            <a:endParaRPr lang="en-GB" dirty="0"/>
          </a:p>
        </p:txBody>
      </p:sp>
    </p:spTree>
    <p:extLst>
      <p:ext uri="{BB962C8B-B14F-4D97-AF65-F5344CB8AC3E}">
        <p14:creationId xmlns:p14="http://schemas.microsoft.com/office/powerpoint/2010/main" val="3627608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dirty="0" smtClean="0"/>
              <a:t>Integration could be an answer</a:t>
            </a:r>
            <a:endParaRPr lang="en-GB" dirty="0"/>
          </a:p>
        </p:txBody>
      </p:sp>
      <p:sp>
        <p:nvSpPr>
          <p:cNvPr id="3" name="Content Placeholder 2"/>
          <p:cNvSpPr>
            <a:spLocks noGrp="1"/>
          </p:cNvSpPr>
          <p:nvPr>
            <p:ph idx="1"/>
          </p:nvPr>
        </p:nvSpPr>
        <p:spPr>
          <a:xfrm>
            <a:off x="457200" y="1052736"/>
            <a:ext cx="8229600" cy="5328592"/>
          </a:xfrm>
        </p:spPr>
        <p:txBody>
          <a:bodyPr>
            <a:normAutofit fontScale="70000" lnSpcReduction="20000"/>
          </a:bodyPr>
          <a:lstStyle/>
          <a:p>
            <a:pPr marL="263525" indent="-263525"/>
            <a:r>
              <a:rPr lang="en-GB" dirty="0" smtClean="0"/>
              <a:t>Recognising social and </a:t>
            </a:r>
            <a:r>
              <a:rPr lang="en-GB" dirty="0"/>
              <a:t>medical aspects of long-term </a:t>
            </a:r>
            <a:r>
              <a:rPr lang="en-GB" dirty="0" smtClean="0"/>
              <a:t>conditions</a:t>
            </a:r>
          </a:p>
          <a:p>
            <a:pPr marL="263525" indent="-263525"/>
            <a:r>
              <a:rPr lang="en-GB" dirty="0" smtClean="0"/>
              <a:t>Creating </a:t>
            </a:r>
            <a:r>
              <a:rPr lang="en-GB" dirty="0"/>
              <a:t>a set of tools for clinicians to use with patients to address </a:t>
            </a:r>
            <a:r>
              <a:rPr lang="en-GB" dirty="0" smtClean="0"/>
              <a:t> </a:t>
            </a:r>
            <a:r>
              <a:rPr lang="en-GB" dirty="0"/>
              <a:t>behavioural </a:t>
            </a:r>
            <a:r>
              <a:rPr lang="en-GB" dirty="0" smtClean="0"/>
              <a:t>&amp; </a:t>
            </a:r>
            <a:r>
              <a:rPr lang="en-GB" dirty="0"/>
              <a:t>social aspects of long term </a:t>
            </a:r>
            <a:r>
              <a:rPr lang="en-GB" dirty="0" smtClean="0"/>
              <a:t>conditions e.g. helping </a:t>
            </a:r>
            <a:r>
              <a:rPr lang="en-GB" dirty="0"/>
              <a:t>people to exercise more, eat more healthily, build strong social networks and feel </a:t>
            </a:r>
            <a:r>
              <a:rPr lang="en-GB" dirty="0" smtClean="0"/>
              <a:t>supported &amp; </a:t>
            </a:r>
            <a:r>
              <a:rPr lang="en-GB" dirty="0"/>
              <a:t>in control of their lives.</a:t>
            </a:r>
          </a:p>
          <a:p>
            <a:pPr marL="263525" indent="-263525"/>
            <a:r>
              <a:rPr lang="en-GB" dirty="0" smtClean="0"/>
              <a:t>The </a:t>
            </a:r>
            <a:r>
              <a:rPr lang="en-GB" dirty="0"/>
              <a:t>clinician referring patients </a:t>
            </a:r>
            <a:r>
              <a:rPr lang="en-GB" dirty="0" smtClean="0"/>
              <a:t>onto others </a:t>
            </a:r>
            <a:r>
              <a:rPr lang="en-GB" dirty="0"/>
              <a:t>who support them. </a:t>
            </a:r>
            <a:endParaRPr lang="en-GB" dirty="0" smtClean="0"/>
          </a:p>
          <a:p>
            <a:pPr marL="263525" indent="-263525"/>
            <a:r>
              <a:rPr lang="en-GB" dirty="0" smtClean="0"/>
              <a:t>Recognising </a:t>
            </a:r>
            <a:r>
              <a:rPr lang="en-GB" dirty="0"/>
              <a:t>the importance of systematically linking to a variety of services that provide 'more than medicine'. </a:t>
            </a:r>
            <a:endParaRPr lang="en-GB" dirty="0" smtClean="0"/>
          </a:p>
          <a:p>
            <a:pPr marL="263525" indent="-263525"/>
            <a:r>
              <a:rPr lang="en-GB" dirty="0" smtClean="0"/>
              <a:t>These </a:t>
            </a:r>
            <a:r>
              <a:rPr lang="en-GB" dirty="0"/>
              <a:t>services mobilise </a:t>
            </a:r>
            <a:r>
              <a:rPr lang="en-GB" dirty="0" smtClean="0"/>
              <a:t>communities &amp; networks </a:t>
            </a:r>
            <a:r>
              <a:rPr lang="en-GB" dirty="0"/>
              <a:t>to support </a:t>
            </a:r>
            <a:r>
              <a:rPr lang="en-GB" dirty="0" smtClean="0"/>
              <a:t>people </a:t>
            </a:r>
            <a:r>
              <a:rPr lang="en-GB" dirty="0"/>
              <a:t>on their terms</a:t>
            </a:r>
            <a:r>
              <a:rPr lang="en-GB" dirty="0" smtClean="0"/>
              <a:t>.  They should be co-designed &amp; </a:t>
            </a:r>
            <a:r>
              <a:rPr lang="en-GB" dirty="0"/>
              <a:t>co-delivered by patients, enabling them to meet not </a:t>
            </a:r>
            <a:r>
              <a:rPr lang="en-GB" dirty="0" smtClean="0"/>
              <a:t>only medical </a:t>
            </a:r>
            <a:r>
              <a:rPr lang="en-GB" dirty="0"/>
              <a:t>needs but wider social, physical </a:t>
            </a:r>
            <a:r>
              <a:rPr lang="en-GB" dirty="0" smtClean="0"/>
              <a:t>&amp; </a:t>
            </a:r>
            <a:r>
              <a:rPr lang="en-GB" dirty="0"/>
              <a:t>mental wellbeing goals. </a:t>
            </a:r>
            <a:endParaRPr lang="en-GB" dirty="0" smtClean="0"/>
          </a:p>
          <a:p>
            <a:pPr marL="263525" indent="-263525"/>
            <a:r>
              <a:rPr lang="en-GB" dirty="0" smtClean="0"/>
              <a:t>Alternative </a:t>
            </a:r>
            <a:r>
              <a:rPr lang="en-GB" dirty="0"/>
              <a:t>provision is not intended to replace traditional </a:t>
            </a:r>
            <a:r>
              <a:rPr lang="en-GB" dirty="0" smtClean="0"/>
              <a:t>medical </a:t>
            </a:r>
            <a:r>
              <a:rPr lang="en-GB" dirty="0"/>
              <a:t>care, but to complement it by developing an infrastructure to </a:t>
            </a:r>
            <a:r>
              <a:rPr lang="en-GB" dirty="0" smtClean="0"/>
              <a:t>reliably/consistently </a:t>
            </a:r>
            <a:r>
              <a:rPr lang="en-GB" dirty="0"/>
              <a:t>deliver </a:t>
            </a:r>
            <a:r>
              <a:rPr lang="en-GB" dirty="0" smtClean="0"/>
              <a:t>models </a:t>
            </a:r>
            <a:r>
              <a:rPr lang="en-GB" dirty="0"/>
              <a:t>of support to enable people to live better.</a:t>
            </a:r>
          </a:p>
          <a:p>
            <a:pPr marL="263525" indent="-263525"/>
            <a:r>
              <a:rPr lang="en-GB" b="1" dirty="0" smtClean="0"/>
              <a:t>promote </a:t>
            </a:r>
            <a:r>
              <a:rPr lang="en-GB" b="1" dirty="0"/>
              <a:t>community-based services into health and social care.</a:t>
            </a:r>
            <a:r>
              <a:rPr lang="en-GB" dirty="0"/>
              <a:t> </a:t>
            </a:r>
          </a:p>
          <a:p>
            <a:endParaRPr lang="en-GB" dirty="0"/>
          </a:p>
        </p:txBody>
      </p:sp>
    </p:spTree>
    <p:extLst>
      <p:ext uri="{BB962C8B-B14F-4D97-AF65-F5344CB8AC3E}">
        <p14:creationId xmlns:p14="http://schemas.microsoft.com/office/powerpoint/2010/main" val="22911209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by </a:t>
            </a:r>
            <a:r>
              <a:rPr lang="en-GB" dirty="0" smtClean="0"/>
              <a:t>Integration?</a:t>
            </a:r>
            <a:endParaRPr lang="en-GB" dirty="0"/>
          </a:p>
        </p:txBody>
      </p:sp>
      <p:sp>
        <p:nvSpPr>
          <p:cNvPr id="3" name="Content Placeholder 2"/>
          <p:cNvSpPr>
            <a:spLocks noGrp="1"/>
          </p:cNvSpPr>
          <p:nvPr>
            <p:ph idx="1"/>
          </p:nvPr>
        </p:nvSpPr>
        <p:spPr>
          <a:xfrm>
            <a:off x="457200" y="1268760"/>
            <a:ext cx="8229600" cy="4857403"/>
          </a:xfrm>
        </p:spPr>
        <p:txBody>
          <a:bodyPr>
            <a:normAutofit fontScale="77500" lnSpcReduction="20000"/>
          </a:bodyPr>
          <a:lstStyle/>
          <a:p>
            <a:pPr marL="0" indent="0">
              <a:buNone/>
            </a:pPr>
            <a:r>
              <a:rPr lang="en-GB" b="1" dirty="0" smtClean="0"/>
              <a:t>Different </a:t>
            </a:r>
            <a:r>
              <a:rPr lang="en-GB" b="1" dirty="0"/>
              <a:t>ways to integrate and promote community-based services into health and social </a:t>
            </a:r>
            <a:r>
              <a:rPr lang="en-GB" b="1" dirty="0" smtClean="0"/>
              <a:t>care (People Powered Health).</a:t>
            </a:r>
            <a:endParaRPr lang="en-GB" dirty="0"/>
          </a:p>
          <a:p>
            <a:pPr marL="0" indent="0">
              <a:buNone/>
            </a:pPr>
            <a:r>
              <a:rPr lang="en-GB" dirty="0"/>
              <a:t>Key </a:t>
            </a:r>
            <a:r>
              <a:rPr lang="en-GB" dirty="0" smtClean="0"/>
              <a:t>findings - three </a:t>
            </a:r>
            <a:r>
              <a:rPr lang="en-GB" dirty="0"/>
              <a:t>elements help the </a:t>
            </a:r>
            <a:r>
              <a:rPr lang="en-GB" dirty="0" smtClean="0"/>
              <a:t>process:</a:t>
            </a:r>
            <a:endParaRPr lang="en-GB" dirty="0"/>
          </a:p>
          <a:p>
            <a:pPr lvl="0"/>
            <a:r>
              <a:rPr lang="en-GB" b="1" dirty="0"/>
              <a:t>Social prescribing </a:t>
            </a:r>
            <a:r>
              <a:rPr lang="en-GB" dirty="0"/>
              <a:t>-  a clear, coherent and collaborative process in which healthcare practitioners work with patients and service users to select and make referrals to community-based services.</a:t>
            </a:r>
          </a:p>
          <a:p>
            <a:pPr lvl="0"/>
            <a:r>
              <a:rPr lang="en-GB" b="1" dirty="0"/>
              <a:t>Signposting </a:t>
            </a:r>
            <a:r>
              <a:rPr lang="en-GB" dirty="0"/>
              <a:t>- new roles and support for people who help patients and service users understand, access and navigate community-based services that will improve their health.</a:t>
            </a:r>
          </a:p>
          <a:p>
            <a:pPr lvl="0"/>
            <a:r>
              <a:rPr lang="en-GB" b="1" dirty="0" smtClean="0"/>
              <a:t>Community -</a:t>
            </a:r>
            <a:r>
              <a:rPr lang="en-GB" dirty="0" smtClean="0"/>
              <a:t> A </a:t>
            </a:r>
            <a:r>
              <a:rPr lang="en-GB" dirty="0"/>
              <a:t>balanced and healthy ecosystem of community-based services and providers so that a wide range of opportunities are available</a:t>
            </a:r>
          </a:p>
          <a:p>
            <a:endParaRPr lang="en-GB" dirty="0"/>
          </a:p>
        </p:txBody>
      </p:sp>
    </p:spTree>
    <p:extLst>
      <p:ext uri="{BB962C8B-B14F-4D97-AF65-F5344CB8AC3E}">
        <p14:creationId xmlns:p14="http://schemas.microsoft.com/office/powerpoint/2010/main" val="39832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are the barriers to </a:t>
            </a:r>
            <a:r>
              <a:rPr lang="en-GB" b="1" dirty="0" smtClean="0"/>
              <a:t>integration? </a:t>
            </a:r>
            <a:endParaRPr lang="en-GB" b="1"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r>
              <a:rPr lang="en-GB" dirty="0" smtClean="0"/>
              <a:t>Different individuals with different needs &amp; assets</a:t>
            </a:r>
          </a:p>
          <a:p>
            <a:r>
              <a:rPr lang="en-GB" dirty="0" smtClean="0"/>
              <a:t>Health and social care professionals believing they deal with the whole person and don’t need voluntary sector support</a:t>
            </a:r>
          </a:p>
          <a:p>
            <a:r>
              <a:rPr lang="en-GB" dirty="0" smtClean="0"/>
              <a:t>Lack of knowledge about the range of voluntary and community support available in each community or locality</a:t>
            </a:r>
          </a:p>
          <a:p>
            <a:r>
              <a:rPr lang="en-GB" dirty="0" smtClean="0"/>
              <a:t>All organisations thinking they can lead the support when the support should be provided around and with the individual customer</a:t>
            </a:r>
            <a:endParaRPr lang="en-GB" dirty="0"/>
          </a:p>
        </p:txBody>
      </p:sp>
    </p:spTree>
    <p:extLst>
      <p:ext uri="{BB962C8B-B14F-4D97-AF65-F5344CB8AC3E}">
        <p14:creationId xmlns:p14="http://schemas.microsoft.com/office/powerpoint/2010/main" val="3543544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Who is the customer?</a:t>
            </a:r>
            <a:endParaRPr lang="en-GB" dirty="0"/>
          </a:p>
        </p:txBody>
      </p:sp>
      <p:sp>
        <p:nvSpPr>
          <p:cNvPr id="3" name="Content Placeholder 2"/>
          <p:cNvSpPr>
            <a:spLocks noGrp="1"/>
          </p:cNvSpPr>
          <p:nvPr>
            <p:ph idx="1"/>
          </p:nvPr>
        </p:nvSpPr>
        <p:spPr>
          <a:xfrm>
            <a:off x="457200" y="1196752"/>
            <a:ext cx="8229600" cy="4929411"/>
          </a:xfrm>
        </p:spPr>
        <p:txBody>
          <a:bodyPr>
            <a:normAutofit fontScale="85000" lnSpcReduction="20000"/>
          </a:bodyPr>
          <a:lstStyle/>
          <a:p>
            <a:r>
              <a:rPr lang="en-GB" sz="3000" dirty="0" smtClean="0"/>
              <a:t>The one constant is the person who needs a service – the customer (patient, service user, carer, client)</a:t>
            </a:r>
          </a:p>
          <a:p>
            <a:r>
              <a:rPr lang="en-GB" sz="3000" dirty="0" smtClean="0"/>
              <a:t>Without customers we wouldn’t need a service and we wouldn’t need records</a:t>
            </a:r>
          </a:p>
          <a:p>
            <a:r>
              <a:rPr lang="en-GB" sz="3000" dirty="0" smtClean="0"/>
              <a:t>Customer care is the lynchpin of commercial services – they know their customers and provide what their customers want and need</a:t>
            </a:r>
          </a:p>
          <a:p>
            <a:r>
              <a:rPr lang="en-GB" sz="3000" b="1" dirty="0"/>
              <a:t>Why do we assume </a:t>
            </a:r>
            <a:r>
              <a:rPr lang="en-GB" sz="3000" b="1" dirty="0" smtClean="0"/>
              <a:t>in health and social care – that patients </a:t>
            </a:r>
            <a:r>
              <a:rPr lang="en-GB" sz="3000" b="1" dirty="0"/>
              <a:t>/service users/carers have no skills just needs</a:t>
            </a:r>
            <a:r>
              <a:rPr lang="en-GB" sz="3000" b="1" dirty="0" smtClean="0"/>
              <a:t>?</a:t>
            </a:r>
          </a:p>
          <a:p>
            <a:r>
              <a:rPr lang="en-GB" sz="3000" b="1" dirty="0" smtClean="0"/>
              <a:t>Why do we assume that every person only needs support from health and social care?</a:t>
            </a:r>
          </a:p>
          <a:p>
            <a:r>
              <a:rPr lang="en-GB" sz="3000" b="1" dirty="0" smtClean="0"/>
              <a:t>Why do we talk about stakeholders – and not our customers</a:t>
            </a:r>
            <a:endParaRPr lang="en-GB" sz="3000" b="1" dirty="0"/>
          </a:p>
          <a:p>
            <a:endParaRPr lang="en-GB" dirty="0"/>
          </a:p>
        </p:txBody>
      </p:sp>
    </p:spTree>
    <p:extLst>
      <p:ext uri="{BB962C8B-B14F-4D97-AF65-F5344CB8AC3E}">
        <p14:creationId xmlns:p14="http://schemas.microsoft.com/office/powerpoint/2010/main" val="534603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Autofit/>
          </a:bodyPr>
          <a:lstStyle/>
          <a:p>
            <a:r>
              <a:rPr lang="en-GB" sz="3600" dirty="0" smtClean="0"/>
              <a:t>What happens to people newly </a:t>
            </a:r>
            <a:r>
              <a:rPr lang="en-GB" sz="3600" dirty="0"/>
              <a:t>d</a:t>
            </a:r>
            <a:r>
              <a:rPr lang="en-GB" sz="3600" dirty="0" smtClean="0"/>
              <a:t>iagnosed with an illness or </a:t>
            </a:r>
            <a:r>
              <a:rPr lang="en-GB" sz="3600" dirty="0" smtClean="0"/>
              <a:t>condition?</a:t>
            </a:r>
            <a:endParaRPr lang="en-GB" sz="3600" dirty="0"/>
          </a:p>
        </p:txBody>
      </p:sp>
      <p:sp>
        <p:nvSpPr>
          <p:cNvPr id="3" name="Content Placeholder 2"/>
          <p:cNvSpPr>
            <a:spLocks noGrp="1"/>
          </p:cNvSpPr>
          <p:nvPr>
            <p:ph idx="1"/>
          </p:nvPr>
        </p:nvSpPr>
        <p:spPr>
          <a:xfrm>
            <a:off x="457200" y="1268760"/>
            <a:ext cx="8229600" cy="4857403"/>
          </a:xfrm>
        </p:spPr>
        <p:txBody>
          <a:bodyPr>
            <a:normAutofit lnSpcReduction="10000"/>
          </a:bodyPr>
          <a:lstStyle/>
          <a:p>
            <a:r>
              <a:rPr lang="en-GB" sz="2800" dirty="0" smtClean="0">
                <a:latin typeface="Arial" panose="020B0604020202020204" pitchFamily="34" charset="0"/>
                <a:cs typeface="Arial" panose="020B0604020202020204" pitchFamily="34" charset="0"/>
              </a:rPr>
              <a:t>Shock</a:t>
            </a:r>
          </a:p>
          <a:p>
            <a:r>
              <a:rPr lang="en-GB" sz="2800" dirty="0" smtClean="0">
                <a:latin typeface="Arial" panose="020B0604020202020204" pitchFamily="34" charset="0"/>
                <a:cs typeface="Arial" panose="020B0604020202020204" pitchFamily="34" charset="0"/>
              </a:rPr>
              <a:t>Fear</a:t>
            </a:r>
          </a:p>
          <a:p>
            <a:r>
              <a:rPr lang="en-GB" sz="2800" dirty="0" smtClean="0">
                <a:latin typeface="Arial" panose="020B0604020202020204" pitchFamily="34" charset="0"/>
                <a:cs typeface="Arial" panose="020B0604020202020204" pitchFamily="34" charset="0"/>
              </a:rPr>
              <a:t>Loneliness/isolation</a:t>
            </a:r>
          </a:p>
          <a:p>
            <a:r>
              <a:rPr lang="en-GB" sz="2800" dirty="0" smtClean="0">
                <a:latin typeface="Arial" panose="020B0604020202020204" pitchFamily="34" charset="0"/>
                <a:cs typeface="Arial" panose="020B0604020202020204" pitchFamily="34" charset="0"/>
              </a:rPr>
              <a:t>Disbelief</a:t>
            </a:r>
          </a:p>
          <a:p>
            <a:r>
              <a:rPr lang="en-GB" sz="2800" dirty="0" smtClean="0">
                <a:latin typeface="Arial" panose="020B0604020202020204" pitchFamily="34" charset="0"/>
                <a:cs typeface="Arial" panose="020B0604020202020204" pitchFamily="34" charset="0"/>
              </a:rPr>
              <a:t>Who to talk to?</a:t>
            </a:r>
          </a:p>
          <a:p>
            <a:r>
              <a:rPr lang="en-GB" sz="2800" dirty="0" smtClean="0">
                <a:latin typeface="Arial" panose="020B0604020202020204" pitchFamily="34" charset="0"/>
                <a:cs typeface="Arial" panose="020B0604020202020204" pitchFamily="34" charset="0"/>
              </a:rPr>
              <a:t>Where to go?</a:t>
            </a:r>
          </a:p>
          <a:p>
            <a:r>
              <a:rPr lang="en-GB" sz="2800" dirty="0" smtClean="0">
                <a:latin typeface="Arial" panose="020B0604020202020204" pitchFamily="34" charset="0"/>
                <a:cs typeface="Arial" panose="020B0604020202020204" pitchFamily="34" charset="0"/>
              </a:rPr>
              <a:t>Getting time needed</a:t>
            </a:r>
          </a:p>
          <a:p>
            <a:r>
              <a:rPr lang="en-GB" sz="2800" dirty="0" smtClean="0">
                <a:latin typeface="Arial" panose="020B0604020202020204" pitchFamily="34" charset="0"/>
                <a:cs typeface="Arial" panose="020B0604020202020204" pitchFamily="34" charset="0"/>
              </a:rPr>
              <a:t>Getting expertise needed</a:t>
            </a:r>
          </a:p>
          <a:p>
            <a:r>
              <a:rPr lang="en-GB" sz="2800" dirty="0" smtClean="0">
                <a:latin typeface="Arial" panose="020B0604020202020204" pitchFamily="34" charset="0"/>
                <a:cs typeface="Arial" panose="020B0604020202020204" pitchFamily="34" charset="0"/>
              </a:rPr>
              <a:t>Starting difficult conversations</a:t>
            </a:r>
          </a:p>
          <a:p>
            <a:r>
              <a:rPr lang="en-GB" sz="2800" dirty="0" smtClean="0">
                <a:latin typeface="Arial" panose="020B0604020202020204" pitchFamily="34" charset="0"/>
                <a:cs typeface="Arial" panose="020B0604020202020204" pitchFamily="34" charset="0"/>
              </a:rPr>
              <a:t>Where do they go for support</a:t>
            </a:r>
          </a:p>
          <a:p>
            <a:endParaRPr lang="en-GB" dirty="0"/>
          </a:p>
        </p:txBody>
      </p:sp>
    </p:spTree>
    <p:extLst>
      <p:ext uri="{BB962C8B-B14F-4D97-AF65-F5344CB8AC3E}">
        <p14:creationId xmlns:p14="http://schemas.microsoft.com/office/powerpoint/2010/main" val="1621121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dirty="0"/>
              <a:t>People are all service </a:t>
            </a:r>
            <a:r>
              <a:rPr lang="en-GB" dirty="0" smtClean="0"/>
              <a:t>users </a:t>
            </a:r>
            <a:endParaRPr lang="en-GB" dirty="0"/>
          </a:p>
        </p:txBody>
      </p:sp>
      <p:sp>
        <p:nvSpPr>
          <p:cNvPr id="3" name="Content Placeholder 2"/>
          <p:cNvSpPr>
            <a:spLocks noGrp="1"/>
          </p:cNvSpPr>
          <p:nvPr>
            <p:ph idx="1"/>
          </p:nvPr>
        </p:nvSpPr>
        <p:spPr>
          <a:xfrm>
            <a:off x="467544" y="1268760"/>
            <a:ext cx="8219256" cy="4857403"/>
          </a:xfrm>
        </p:spPr>
        <p:txBody>
          <a:bodyPr>
            <a:normAutofit fontScale="92500" lnSpcReduction="10000"/>
          </a:bodyPr>
          <a:lstStyle/>
          <a:p>
            <a:pPr marL="0" indent="0" algn="ctr">
              <a:buNone/>
            </a:pPr>
            <a:r>
              <a:rPr lang="en-GB" dirty="0" smtClean="0"/>
              <a:t>Not </a:t>
            </a:r>
            <a:r>
              <a:rPr lang="en-GB" dirty="0"/>
              <a:t>just health and social care </a:t>
            </a:r>
            <a:r>
              <a:rPr lang="en-GB" dirty="0" smtClean="0"/>
              <a:t>services </a:t>
            </a:r>
          </a:p>
          <a:p>
            <a:pPr marL="0" indent="0" algn="ctr">
              <a:buNone/>
            </a:pPr>
            <a:r>
              <a:rPr lang="en-GB" dirty="0" smtClean="0"/>
              <a:t>but </a:t>
            </a:r>
            <a:r>
              <a:rPr lang="en-GB" dirty="0"/>
              <a:t>a range of services in the community </a:t>
            </a:r>
            <a:endParaRPr lang="en-GB" dirty="0" smtClean="0"/>
          </a:p>
          <a:p>
            <a:pPr marL="0" indent="0" algn="ctr">
              <a:buNone/>
            </a:pPr>
            <a:r>
              <a:rPr lang="en-GB" dirty="0" smtClean="0"/>
              <a:t>including </a:t>
            </a:r>
            <a:r>
              <a:rPr lang="en-GB" dirty="0"/>
              <a:t>police, </a:t>
            </a:r>
            <a:r>
              <a:rPr lang="en-GB" dirty="0" smtClean="0"/>
              <a:t>ambulance, fire </a:t>
            </a:r>
            <a:r>
              <a:rPr lang="en-GB" dirty="0"/>
              <a:t>service, </a:t>
            </a:r>
            <a:endParaRPr lang="en-GB" dirty="0" smtClean="0"/>
          </a:p>
          <a:p>
            <a:pPr marL="0" indent="0" algn="ctr">
              <a:buNone/>
            </a:pPr>
            <a:r>
              <a:rPr lang="en-GB" dirty="0" smtClean="0"/>
              <a:t>transport</a:t>
            </a:r>
            <a:r>
              <a:rPr lang="en-GB" dirty="0"/>
              <a:t>, housing, waste disposal, libraries, </a:t>
            </a:r>
            <a:endParaRPr lang="en-GB" dirty="0" smtClean="0"/>
          </a:p>
          <a:p>
            <a:pPr marL="0" indent="0" algn="ctr">
              <a:buNone/>
            </a:pPr>
            <a:r>
              <a:rPr lang="en-GB" dirty="0" smtClean="0"/>
              <a:t>shops, businesses, commerce, village and community </a:t>
            </a:r>
            <a:r>
              <a:rPr lang="en-GB" dirty="0"/>
              <a:t>halls, leisure </a:t>
            </a:r>
            <a:r>
              <a:rPr lang="en-GB" dirty="0" smtClean="0"/>
              <a:t>services, </a:t>
            </a:r>
          </a:p>
          <a:p>
            <a:pPr marL="0" indent="0" algn="ctr">
              <a:buNone/>
            </a:pPr>
            <a:r>
              <a:rPr lang="en-GB" dirty="0" smtClean="0"/>
              <a:t>voluntary sector services </a:t>
            </a:r>
            <a:r>
              <a:rPr lang="en-GB" dirty="0"/>
              <a:t>etc</a:t>
            </a:r>
            <a:r>
              <a:rPr lang="en-GB" dirty="0" smtClean="0"/>
              <a:t>.’</a:t>
            </a:r>
          </a:p>
          <a:p>
            <a:pPr marL="0" indent="0" algn="ctr">
              <a:buNone/>
            </a:pPr>
            <a:endParaRPr lang="en-GB" b="1" dirty="0" smtClean="0"/>
          </a:p>
          <a:p>
            <a:pPr marL="0" indent="0" algn="ctr">
              <a:buNone/>
            </a:pPr>
            <a:r>
              <a:rPr lang="en-GB" b="1" dirty="0" smtClean="0"/>
              <a:t>So, </a:t>
            </a:r>
            <a:r>
              <a:rPr lang="en-GB" b="1" dirty="0"/>
              <a:t>in other </a:t>
            </a:r>
            <a:r>
              <a:rPr lang="en-GB" b="1" dirty="0" smtClean="0"/>
              <a:t>words, </a:t>
            </a:r>
            <a:r>
              <a:rPr lang="en-GB" b="1" dirty="0"/>
              <a:t>we are </a:t>
            </a:r>
            <a:r>
              <a:rPr lang="en-GB" b="1" dirty="0" smtClean="0"/>
              <a:t>all                               ‘customers’ who need customer care</a:t>
            </a:r>
            <a:endParaRPr lang="en-GB" b="1" dirty="0"/>
          </a:p>
          <a:p>
            <a:endParaRPr lang="en-GB" dirty="0"/>
          </a:p>
        </p:txBody>
      </p:sp>
    </p:spTree>
    <p:extLst>
      <p:ext uri="{BB962C8B-B14F-4D97-AF65-F5344CB8AC3E}">
        <p14:creationId xmlns:p14="http://schemas.microsoft.com/office/powerpoint/2010/main" val="3941465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Responsive to </a:t>
            </a:r>
            <a:r>
              <a:rPr lang="en-GB" dirty="0" smtClean="0"/>
              <a:t>customers</a:t>
            </a:r>
            <a:endParaRPr lang="en-GB" dirty="0"/>
          </a:p>
        </p:txBody>
      </p:sp>
      <p:sp>
        <p:nvSpPr>
          <p:cNvPr id="3" name="Content Placeholder 2"/>
          <p:cNvSpPr>
            <a:spLocks noGrp="1"/>
          </p:cNvSpPr>
          <p:nvPr>
            <p:ph idx="1"/>
          </p:nvPr>
        </p:nvSpPr>
        <p:spPr/>
        <p:txBody>
          <a:bodyPr>
            <a:normAutofit fontScale="85000" lnSpcReduction="20000"/>
          </a:bodyPr>
          <a:lstStyle/>
          <a:p>
            <a:r>
              <a:rPr lang="en-GB" dirty="0"/>
              <a:t>None of the health and social care services deal with the holistic person - who may have more than one condition, or may be dealing with other issues including family, work, housing, education, transport, community etc.</a:t>
            </a:r>
          </a:p>
          <a:p>
            <a:r>
              <a:rPr lang="en-GB" dirty="0"/>
              <a:t>As a result people often do not know about the range of activities and services available to them in the local community and it may mean that people’s own skills and talents are not recognised or used. </a:t>
            </a:r>
          </a:p>
          <a:p>
            <a:r>
              <a:rPr lang="en-GB" dirty="0"/>
              <a:t>Many repeat themselves over and </a:t>
            </a:r>
            <a:r>
              <a:rPr lang="en-GB" dirty="0" smtClean="0"/>
              <a:t>over to no avail</a:t>
            </a:r>
          </a:p>
          <a:p>
            <a:r>
              <a:rPr lang="en-GB" dirty="0" smtClean="0"/>
              <a:t>Voluntary organisations often find themselves representing the service user and advocating for them</a:t>
            </a:r>
            <a:endParaRPr lang="en-GB" dirty="0"/>
          </a:p>
          <a:p>
            <a:endParaRPr lang="en-GB" dirty="0"/>
          </a:p>
        </p:txBody>
      </p:sp>
    </p:spTree>
    <p:extLst>
      <p:ext uri="{BB962C8B-B14F-4D97-AF65-F5344CB8AC3E}">
        <p14:creationId xmlns:p14="http://schemas.microsoft.com/office/powerpoint/2010/main" val="493197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b="1" dirty="0" smtClean="0"/>
              <a:t>Local Voluntary Sector organisations</a:t>
            </a:r>
            <a:endParaRPr lang="en-GB" b="1" dirty="0"/>
          </a:p>
        </p:txBody>
      </p:sp>
      <p:sp>
        <p:nvSpPr>
          <p:cNvPr id="3" name="Content Placeholder 2"/>
          <p:cNvSpPr>
            <a:spLocks noGrp="1"/>
          </p:cNvSpPr>
          <p:nvPr>
            <p:ph idx="1"/>
          </p:nvPr>
        </p:nvSpPr>
        <p:spPr>
          <a:xfrm>
            <a:off x="457200" y="908720"/>
            <a:ext cx="8229600" cy="5760640"/>
          </a:xfrm>
        </p:spPr>
        <p:txBody>
          <a:bodyPr>
            <a:normAutofit fontScale="55000" lnSpcReduction="20000"/>
          </a:bodyPr>
          <a:lstStyle/>
          <a:p>
            <a:pPr marL="0" indent="0">
              <a:buNone/>
            </a:pPr>
            <a:r>
              <a:rPr lang="en-GB" sz="4000" dirty="0" smtClean="0"/>
              <a:t>Are naturally inclined to help people and provide ‘early intervention’ through activities in the community – transport, clubs, leisure, hobbies, </a:t>
            </a:r>
            <a:r>
              <a:rPr lang="en-GB" sz="4000" dirty="0" smtClean="0"/>
              <a:t>U3A, specialist condition specific organisations </a:t>
            </a:r>
            <a:r>
              <a:rPr lang="en-GB" sz="4000" dirty="0" smtClean="0"/>
              <a:t>etc.</a:t>
            </a:r>
          </a:p>
          <a:p>
            <a:pPr marL="0" indent="0">
              <a:buNone/>
            </a:pPr>
            <a:r>
              <a:rPr lang="en-GB" sz="4000" dirty="0" smtClean="0"/>
              <a:t>They can help because they are available.  They </a:t>
            </a:r>
            <a:r>
              <a:rPr lang="en-GB" sz="4000" dirty="0" smtClean="0"/>
              <a:t>may </a:t>
            </a:r>
            <a:r>
              <a:rPr lang="en-GB" sz="4000" dirty="0" smtClean="0"/>
              <a:t>have:</a:t>
            </a:r>
          </a:p>
          <a:p>
            <a:pPr lvl="1"/>
            <a:r>
              <a:rPr lang="en-GB" sz="3600" dirty="0" smtClean="0"/>
              <a:t>Specialist knowledge</a:t>
            </a:r>
          </a:p>
          <a:p>
            <a:pPr lvl="1"/>
            <a:r>
              <a:rPr lang="en-GB" sz="3600" dirty="0" smtClean="0"/>
              <a:t>Time</a:t>
            </a:r>
          </a:p>
          <a:p>
            <a:pPr lvl="1"/>
            <a:r>
              <a:rPr lang="en-GB" sz="3600" dirty="0"/>
              <a:t>Expertise</a:t>
            </a:r>
          </a:p>
          <a:p>
            <a:pPr lvl="1"/>
            <a:r>
              <a:rPr lang="en-GB" sz="3600" dirty="0"/>
              <a:t>Flexibility</a:t>
            </a:r>
          </a:p>
          <a:p>
            <a:pPr marL="0" indent="0">
              <a:buNone/>
            </a:pPr>
            <a:r>
              <a:rPr lang="en-GB" sz="3800" dirty="0" smtClean="0"/>
              <a:t>They are used to </a:t>
            </a:r>
          </a:p>
          <a:p>
            <a:pPr lvl="1"/>
            <a:r>
              <a:rPr lang="en-GB" sz="3600" dirty="0" smtClean="0"/>
              <a:t>Sharing</a:t>
            </a:r>
          </a:p>
          <a:p>
            <a:pPr lvl="1"/>
            <a:r>
              <a:rPr lang="en-GB" sz="3600" dirty="0" smtClean="0"/>
              <a:t>Caring</a:t>
            </a:r>
          </a:p>
          <a:p>
            <a:pPr lvl="1"/>
            <a:r>
              <a:rPr lang="en-GB" sz="3600" dirty="0" smtClean="0"/>
              <a:t>Signposting</a:t>
            </a:r>
          </a:p>
          <a:p>
            <a:pPr lvl="1"/>
            <a:r>
              <a:rPr lang="en-GB" sz="3600" dirty="0" smtClean="0"/>
              <a:t>Responding to local need</a:t>
            </a:r>
          </a:p>
          <a:p>
            <a:pPr lvl="1"/>
            <a:r>
              <a:rPr lang="en-GB" sz="3600" dirty="0" smtClean="0"/>
              <a:t>Providing outlets for volunteering – </a:t>
            </a:r>
            <a:r>
              <a:rPr lang="en-GB" sz="3600" dirty="0" smtClean="0"/>
              <a:t>using </a:t>
            </a:r>
            <a:r>
              <a:rPr lang="en-GB" sz="3600" dirty="0" smtClean="0"/>
              <a:t>assets </a:t>
            </a:r>
            <a:r>
              <a:rPr lang="en-GB" sz="3600" dirty="0" smtClean="0"/>
              <a:t>&amp; reducing </a:t>
            </a:r>
            <a:r>
              <a:rPr lang="en-GB" sz="3600" dirty="0" smtClean="0"/>
              <a:t>needs</a:t>
            </a:r>
          </a:p>
          <a:p>
            <a:r>
              <a:rPr lang="en-GB" sz="4000" dirty="0" smtClean="0"/>
              <a:t>How do you decide which organisation can help</a:t>
            </a:r>
            <a:r>
              <a:rPr lang="en-GB" sz="4000" dirty="0"/>
              <a:t>? </a:t>
            </a:r>
            <a:endParaRPr lang="en-GB" sz="4000" dirty="0" smtClean="0"/>
          </a:p>
          <a:p>
            <a:r>
              <a:rPr lang="en-GB" sz="4000" dirty="0" smtClean="0"/>
              <a:t>Condition </a:t>
            </a:r>
            <a:r>
              <a:rPr lang="en-GB" sz="4000" dirty="0"/>
              <a:t>specific organisations are great for people with those conditions – but many </a:t>
            </a:r>
            <a:r>
              <a:rPr lang="en-GB" sz="4000" dirty="0" smtClean="0"/>
              <a:t>organisations </a:t>
            </a:r>
            <a:r>
              <a:rPr lang="en-GB" sz="4000" dirty="0"/>
              <a:t>can provide </a:t>
            </a:r>
            <a:r>
              <a:rPr lang="en-GB" sz="4000" dirty="0" smtClean="0"/>
              <a:t>‘that </a:t>
            </a:r>
            <a:r>
              <a:rPr lang="en-GB" sz="4000" dirty="0"/>
              <a:t>little bit of </a:t>
            </a:r>
            <a:r>
              <a:rPr lang="en-GB" sz="4000" dirty="0" smtClean="0"/>
              <a:t>help’ </a:t>
            </a:r>
            <a:r>
              <a:rPr lang="en-GB" sz="4000" dirty="0"/>
              <a:t>that is needed</a:t>
            </a:r>
          </a:p>
        </p:txBody>
      </p:sp>
    </p:spTree>
    <p:extLst>
      <p:ext uri="{BB962C8B-B14F-4D97-AF65-F5344CB8AC3E}">
        <p14:creationId xmlns:p14="http://schemas.microsoft.com/office/powerpoint/2010/main" val="742723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Voluntary doesn’t mean amateur</a:t>
            </a:r>
            <a:endParaRPr lang="en-GB" dirty="0"/>
          </a:p>
        </p:txBody>
      </p:sp>
      <p:sp>
        <p:nvSpPr>
          <p:cNvPr id="3" name="Content Placeholder 2"/>
          <p:cNvSpPr>
            <a:spLocks noGrp="1"/>
          </p:cNvSpPr>
          <p:nvPr>
            <p:ph idx="1"/>
          </p:nvPr>
        </p:nvSpPr>
        <p:spPr>
          <a:xfrm>
            <a:off x="457200" y="1268760"/>
            <a:ext cx="8229600" cy="4896544"/>
          </a:xfrm>
        </p:spPr>
        <p:txBody>
          <a:bodyPr>
            <a:normAutofit fontScale="77500" lnSpcReduction="20000"/>
          </a:bodyPr>
          <a:lstStyle/>
          <a:p>
            <a:r>
              <a:rPr lang="en-GB" dirty="0" smtClean="0"/>
              <a:t>Volunteers and voluntary organisations</a:t>
            </a:r>
          </a:p>
          <a:p>
            <a:pPr lvl="1"/>
            <a:r>
              <a:rPr lang="en-GB" dirty="0" smtClean="0"/>
              <a:t>are not amateur, inexperienced or unprofessional</a:t>
            </a:r>
          </a:p>
          <a:p>
            <a:pPr lvl="1"/>
            <a:r>
              <a:rPr lang="en-GB" dirty="0" smtClean="0"/>
              <a:t>are not composed of unskilled volunteers</a:t>
            </a:r>
          </a:p>
          <a:p>
            <a:r>
              <a:rPr lang="en-GB" dirty="0" smtClean="0"/>
              <a:t>Many employ professionals to run them and work in them</a:t>
            </a:r>
          </a:p>
          <a:p>
            <a:r>
              <a:rPr lang="en-GB" dirty="0" smtClean="0"/>
              <a:t>Many volunteers have enormous experience, skills and knowledge</a:t>
            </a:r>
          </a:p>
          <a:p>
            <a:r>
              <a:rPr lang="en-GB" dirty="0" smtClean="0"/>
              <a:t>Many have retired from careers and use their experiences to offer service in the community</a:t>
            </a:r>
          </a:p>
          <a:p>
            <a:r>
              <a:rPr lang="en-GB" dirty="0" smtClean="0"/>
              <a:t>Services users/carers may also be volunteers and may have more knowledge than some of the professionals that are working with them </a:t>
            </a:r>
          </a:p>
          <a:p>
            <a:r>
              <a:rPr lang="en-GB" dirty="0" smtClean="0"/>
              <a:t>We must help people to use their own assets to improve their experiences and remain as independent as possible</a:t>
            </a:r>
            <a:endParaRPr lang="en-GB" dirty="0"/>
          </a:p>
        </p:txBody>
      </p:sp>
    </p:spTree>
    <p:extLst>
      <p:ext uri="{BB962C8B-B14F-4D97-AF65-F5344CB8AC3E}">
        <p14:creationId xmlns:p14="http://schemas.microsoft.com/office/powerpoint/2010/main" val="4023008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b="1" dirty="0" smtClean="0"/>
              <a:t>Advantages of the Voluntary Sector</a:t>
            </a:r>
            <a:endParaRPr lang="en-GB" b="1" dirty="0"/>
          </a:p>
        </p:txBody>
      </p:sp>
      <p:sp>
        <p:nvSpPr>
          <p:cNvPr id="3" name="Content Placeholder 2"/>
          <p:cNvSpPr>
            <a:spLocks noGrp="1"/>
          </p:cNvSpPr>
          <p:nvPr>
            <p:ph idx="1"/>
          </p:nvPr>
        </p:nvSpPr>
        <p:spPr>
          <a:xfrm>
            <a:off x="457200" y="1124744"/>
            <a:ext cx="8229600" cy="5256584"/>
          </a:xfrm>
        </p:spPr>
        <p:txBody>
          <a:bodyPr>
            <a:normAutofit fontScale="77500" lnSpcReduction="20000"/>
          </a:bodyPr>
          <a:lstStyle/>
          <a:p>
            <a:r>
              <a:rPr lang="en-GB" dirty="0" smtClean="0"/>
              <a:t>It is used to working in equal </a:t>
            </a:r>
            <a:r>
              <a:rPr lang="en-GB" b="1" dirty="0" smtClean="0"/>
              <a:t>Partnership</a:t>
            </a:r>
            <a:r>
              <a:rPr lang="en-GB" dirty="0" smtClean="0"/>
              <a:t> and understands the need to use all resources to get the right continuous support for individuals</a:t>
            </a:r>
          </a:p>
          <a:p>
            <a:r>
              <a:rPr lang="en-GB" dirty="0" smtClean="0"/>
              <a:t>It works and believes in </a:t>
            </a:r>
            <a:r>
              <a:rPr lang="en-GB" b="1" dirty="0" smtClean="0"/>
              <a:t>Coproduction</a:t>
            </a:r>
            <a:r>
              <a:rPr lang="en-GB" dirty="0" smtClean="0"/>
              <a:t> – ensuring the individual is at the heart of everything provided with them.  The difference between coproduction and consultation is that coproduction is a continuous two way person centred relationship whereas consultation is a one way, statutory led process.</a:t>
            </a:r>
          </a:p>
          <a:p>
            <a:r>
              <a:rPr lang="en-GB" dirty="0" smtClean="0"/>
              <a:t>It is often </a:t>
            </a:r>
            <a:r>
              <a:rPr lang="en-GB" b="1" dirty="0" smtClean="0"/>
              <a:t>local and person </a:t>
            </a:r>
            <a:r>
              <a:rPr lang="en-GB" b="1" dirty="0" smtClean="0"/>
              <a:t>centred </a:t>
            </a:r>
            <a:r>
              <a:rPr lang="en-GB" dirty="0" smtClean="0"/>
              <a:t>– and can respond q</a:t>
            </a:r>
            <a:r>
              <a:rPr lang="en-GB" dirty="0" smtClean="0"/>
              <a:t>uickly, flexibly and differently</a:t>
            </a:r>
            <a:r>
              <a:rPr lang="en-GB" dirty="0" smtClean="0"/>
              <a:t> to </a:t>
            </a:r>
            <a:r>
              <a:rPr lang="en-GB" dirty="0" smtClean="0"/>
              <a:t>changing need. </a:t>
            </a:r>
          </a:p>
          <a:p>
            <a:r>
              <a:rPr lang="en-GB" dirty="0" smtClean="0"/>
              <a:t>It can &amp; does attract a wide range of skills/expertise &amp; can offer informal expert support from birth to end of </a:t>
            </a:r>
            <a:r>
              <a:rPr lang="en-GB" dirty="0" smtClean="0"/>
              <a:t>life</a:t>
            </a:r>
          </a:p>
          <a:p>
            <a:r>
              <a:rPr lang="en-GB" dirty="0" smtClean="0"/>
              <a:t>The important thing is good communication </a:t>
            </a:r>
            <a:r>
              <a:rPr lang="en-GB" smtClean="0"/>
              <a:t>and networking</a:t>
            </a:r>
            <a:endParaRPr lang="en-GB" dirty="0" smtClean="0"/>
          </a:p>
        </p:txBody>
      </p:sp>
    </p:spTree>
    <p:extLst>
      <p:ext uri="{BB962C8B-B14F-4D97-AF65-F5344CB8AC3E}">
        <p14:creationId xmlns:p14="http://schemas.microsoft.com/office/powerpoint/2010/main" val="28068170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134931180_347671be56_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688" y="476250"/>
            <a:ext cx="8382000" cy="628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6"/>
          <p:cNvSpPr>
            <a:spLocks noChangeArrowheads="1"/>
          </p:cNvSpPr>
          <p:nvPr/>
        </p:nvSpPr>
        <p:spPr bwMode="auto">
          <a:xfrm>
            <a:off x="0" y="0"/>
            <a:ext cx="8229600"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3200">
                <a:solidFill>
                  <a:schemeClr val="tx1"/>
                </a:solidFill>
                <a:latin typeface="Arial" charset="0"/>
                <a:cs typeface="Arial" charset="0"/>
              </a:defRPr>
            </a:lvl1pPr>
            <a:lvl2pPr marL="742950" indent="-285750" eaLnBrk="0" hangingPunct="0">
              <a:defRPr sz="3200">
                <a:solidFill>
                  <a:schemeClr val="tx1"/>
                </a:solidFill>
                <a:latin typeface="Arial" charset="0"/>
                <a:cs typeface="Arial" charset="0"/>
              </a:defRPr>
            </a:lvl2pPr>
            <a:lvl3pPr marL="1143000" indent="-228600" eaLnBrk="0" hangingPunct="0">
              <a:defRPr sz="3200">
                <a:solidFill>
                  <a:schemeClr val="tx1"/>
                </a:solidFill>
                <a:latin typeface="Arial" charset="0"/>
                <a:cs typeface="Arial" charset="0"/>
              </a:defRPr>
            </a:lvl3pPr>
            <a:lvl4pPr marL="1600200" indent="-228600" eaLnBrk="0" hangingPunct="0">
              <a:defRPr sz="3200">
                <a:solidFill>
                  <a:schemeClr val="tx1"/>
                </a:solidFill>
                <a:latin typeface="Arial" charset="0"/>
                <a:cs typeface="Arial" charset="0"/>
              </a:defRPr>
            </a:lvl4pPr>
            <a:lvl5pPr marL="2057400" indent="-228600" eaLnBrk="0" hangingPunct="0">
              <a:defRPr sz="3200">
                <a:solidFill>
                  <a:schemeClr val="tx1"/>
                </a:solidFill>
                <a:latin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cs typeface="Arial" charset="0"/>
              </a:defRPr>
            </a:lvl9pPr>
          </a:lstStyle>
          <a:p>
            <a:pPr eaLnBrk="1" hangingPunct="1"/>
            <a:r>
              <a:rPr lang="en-GB" altLang="en-US" b="1" dirty="0" smtClean="0">
                <a:solidFill>
                  <a:schemeClr val="tx2"/>
                </a:solidFill>
              </a:rPr>
              <a:t>Finally - A </a:t>
            </a:r>
            <a:r>
              <a:rPr lang="en-GB" altLang="en-US" b="1" dirty="0">
                <a:solidFill>
                  <a:schemeClr val="tx2"/>
                </a:solidFill>
              </a:rPr>
              <a:t>cautionary tale…</a:t>
            </a:r>
          </a:p>
        </p:txBody>
      </p:sp>
    </p:spTree>
    <p:extLst>
      <p:ext uri="{BB962C8B-B14F-4D97-AF65-F5344CB8AC3E}">
        <p14:creationId xmlns:p14="http://schemas.microsoft.com/office/powerpoint/2010/main" val="40273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People live in Communities</a:t>
            </a:r>
            <a:endParaRPr lang="en-GB" dirty="0"/>
          </a:p>
        </p:txBody>
      </p:sp>
      <p:sp>
        <p:nvSpPr>
          <p:cNvPr id="3" name="Content Placeholder 2"/>
          <p:cNvSpPr>
            <a:spLocks noGrp="1"/>
          </p:cNvSpPr>
          <p:nvPr>
            <p:ph idx="1"/>
          </p:nvPr>
        </p:nvSpPr>
        <p:spPr>
          <a:xfrm>
            <a:off x="457200" y="1124744"/>
            <a:ext cx="8229600" cy="5184576"/>
          </a:xfrm>
        </p:spPr>
        <p:txBody>
          <a:bodyPr>
            <a:normAutofit fontScale="85000" lnSpcReduction="20000"/>
          </a:bodyPr>
          <a:lstStyle/>
          <a:p>
            <a:r>
              <a:rPr lang="en-GB" dirty="0" smtClean="0"/>
              <a:t>People live in communities (localities)</a:t>
            </a:r>
          </a:p>
          <a:p>
            <a:r>
              <a:rPr lang="en-GB" dirty="0" smtClean="0"/>
              <a:t>Localities (neighbourhoods) have identities that have nothing to do with statutory organisational boundaries</a:t>
            </a:r>
          </a:p>
          <a:p>
            <a:r>
              <a:rPr lang="en-GB" dirty="0" smtClean="0"/>
              <a:t>Some are large, some small - all access a range of activities that could be statutory, voluntary, commercial – some well known, some active</a:t>
            </a:r>
            <a:r>
              <a:rPr lang="en-GB" dirty="0"/>
              <a:t>, some </a:t>
            </a:r>
            <a:r>
              <a:rPr lang="en-GB" dirty="0" smtClean="0"/>
              <a:t>passive</a:t>
            </a:r>
          </a:p>
          <a:p>
            <a:r>
              <a:rPr lang="en-GB" dirty="0" smtClean="0"/>
              <a:t>Neighbourhoods are less stable &amp; </a:t>
            </a:r>
            <a:r>
              <a:rPr lang="en-GB" dirty="0" smtClean="0"/>
              <a:t>cohesive </a:t>
            </a:r>
            <a:r>
              <a:rPr lang="en-GB" dirty="0" smtClean="0"/>
              <a:t>than 50 years ago – but can be responsive to stimulus </a:t>
            </a:r>
          </a:p>
          <a:p>
            <a:r>
              <a:rPr lang="en-GB" dirty="0" smtClean="0"/>
              <a:t>People are reliant on the local community and the community is reliant on the assets of its residents</a:t>
            </a:r>
          </a:p>
          <a:p>
            <a:r>
              <a:rPr lang="en-GB" dirty="0" smtClean="0"/>
              <a:t>Identifying and using the assets as well as the needs of residents leads to an active community with people who are healthier, more independent and less isolated</a:t>
            </a:r>
            <a:endParaRPr lang="en-GB" dirty="0"/>
          </a:p>
        </p:txBody>
      </p:sp>
    </p:spTree>
    <p:extLst>
      <p:ext uri="{BB962C8B-B14F-4D97-AF65-F5344CB8AC3E}">
        <p14:creationId xmlns:p14="http://schemas.microsoft.com/office/powerpoint/2010/main" val="66979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dirty="0" smtClean="0"/>
              <a:t>Voluntary Sector Perspective</a:t>
            </a: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pPr marL="0" indent="0">
              <a:buNone/>
            </a:pPr>
            <a:r>
              <a:rPr lang="en-GB" dirty="0" smtClean="0"/>
              <a:t>What do we mean by </a:t>
            </a:r>
          </a:p>
          <a:p>
            <a:r>
              <a:rPr lang="en-GB" dirty="0" smtClean="0"/>
              <a:t>Voluntary and Community Sector</a:t>
            </a:r>
          </a:p>
          <a:p>
            <a:r>
              <a:rPr lang="en-GB" dirty="0" smtClean="0"/>
              <a:t>Independence</a:t>
            </a:r>
          </a:p>
          <a:p>
            <a:r>
              <a:rPr lang="en-GB" dirty="0" smtClean="0"/>
              <a:t>Prevention</a:t>
            </a:r>
          </a:p>
          <a:p>
            <a:r>
              <a:rPr lang="en-GB" dirty="0" smtClean="0"/>
              <a:t>Early Intervention</a:t>
            </a:r>
          </a:p>
          <a:p>
            <a:r>
              <a:rPr lang="en-GB" dirty="0" smtClean="0"/>
              <a:t>Government Priorities</a:t>
            </a:r>
          </a:p>
          <a:p>
            <a:r>
              <a:rPr lang="en-GB" dirty="0" smtClean="0"/>
              <a:t>Good support and the barriers </a:t>
            </a:r>
          </a:p>
          <a:p>
            <a:r>
              <a:rPr lang="en-GB" dirty="0" smtClean="0"/>
              <a:t>Integration and the barriers?</a:t>
            </a:r>
          </a:p>
          <a:p>
            <a:r>
              <a:rPr lang="en-GB" dirty="0" smtClean="0"/>
              <a:t>The customer </a:t>
            </a:r>
          </a:p>
          <a:p>
            <a:r>
              <a:rPr lang="en-GB" dirty="0" smtClean="0"/>
              <a:t>Early diagnosis </a:t>
            </a:r>
          </a:p>
        </p:txBody>
      </p:sp>
    </p:spTree>
    <p:extLst>
      <p:ext uri="{BB962C8B-B14F-4D97-AF65-F5344CB8AC3E}">
        <p14:creationId xmlns:p14="http://schemas.microsoft.com/office/powerpoint/2010/main" val="399764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What is the Voluntary and Community Sector? </a:t>
            </a:r>
            <a:endParaRPr lang="en-GB" sz="3200" b="1" dirty="0"/>
          </a:p>
        </p:txBody>
      </p:sp>
      <p:sp>
        <p:nvSpPr>
          <p:cNvPr id="3" name="Content Placeholder 2"/>
          <p:cNvSpPr>
            <a:spLocks noGrp="1"/>
          </p:cNvSpPr>
          <p:nvPr>
            <p:ph idx="1"/>
          </p:nvPr>
        </p:nvSpPr>
        <p:spPr>
          <a:xfrm>
            <a:off x="457200" y="1268760"/>
            <a:ext cx="8229600" cy="5040560"/>
          </a:xfrm>
        </p:spPr>
        <p:txBody>
          <a:bodyPr>
            <a:normAutofit fontScale="70000" lnSpcReduction="20000"/>
          </a:bodyPr>
          <a:lstStyle/>
          <a:p>
            <a:r>
              <a:rPr lang="en-GB" sz="3100" dirty="0" smtClean="0">
                <a:latin typeface="Arial" panose="020B0604020202020204" pitchFamily="34" charset="0"/>
                <a:cs typeface="Arial" panose="020B0604020202020204" pitchFamily="34" charset="0"/>
              </a:rPr>
              <a:t>It is </a:t>
            </a:r>
            <a:r>
              <a:rPr lang="en-GB" sz="3100" dirty="0">
                <a:latin typeface="Arial" panose="020B0604020202020204" pitchFamily="34" charset="0"/>
                <a:cs typeface="Arial" panose="020B0604020202020204" pitchFamily="34" charset="0"/>
              </a:rPr>
              <a:t>not one entity but several – not all are set up to support individuals – some are infrastructure organisations </a:t>
            </a:r>
            <a:endParaRPr lang="en-GB" sz="3100" dirty="0" smtClean="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It </a:t>
            </a:r>
            <a:r>
              <a:rPr lang="en-GB" sz="3100" dirty="0" smtClean="0">
                <a:latin typeface="Arial" panose="020B0604020202020204" pitchFamily="34" charset="0"/>
                <a:cs typeface="Arial" panose="020B0604020202020204" pitchFamily="34" charset="0"/>
              </a:rPr>
              <a:t>is:</a:t>
            </a:r>
          </a:p>
          <a:p>
            <a:pPr lvl="1"/>
            <a:r>
              <a:rPr lang="en-GB" dirty="0" smtClean="0">
                <a:latin typeface="Arial" panose="020B0604020202020204" pitchFamily="34" charset="0"/>
                <a:cs typeface="Arial" panose="020B0604020202020204" pitchFamily="34" charset="0"/>
              </a:rPr>
              <a:t>not statutory</a:t>
            </a:r>
          </a:p>
          <a:p>
            <a:pPr lvl="1"/>
            <a:r>
              <a:rPr lang="en-GB" dirty="0" smtClean="0">
                <a:latin typeface="Arial" panose="020B0604020202020204" pitchFamily="34" charset="0"/>
                <a:cs typeface="Arial" panose="020B0604020202020204" pitchFamily="34" charset="0"/>
              </a:rPr>
              <a:t>not NHS</a:t>
            </a:r>
          </a:p>
          <a:p>
            <a:pPr lvl="1"/>
            <a:r>
              <a:rPr lang="en-GB" dirty="0" smtClean="0">
                <a:latin typeface="Arial" panose="020B0604020202020204" pitchFamily="34" charset="0"/>
                <a:cs typeface="Arial" panose="020B0604020202020204" pitchFamily="34" charset="0"/>
              </a:rPr>
              <a:t>not Adult Services</a:t>
            </a:r>
          </a:p>
          <a:p>
            <a:pPr lvl="1"/>
            <a:r>
              <a:rPr lang="en-GB" dirty="0" smtClean="0">
                <a:latin typeface="Arial" panose="020B0604020202020204" pitchFamily="34" charset="0"/>
                <a:cs typeface="Arial" panose="020B0604020202020204" pitchFamily="34" charset="0"/>
              </a:rPr>
              <a:t>not simple</a:t>
            </a:r>
          </a:p>
          <a:p>
            <a:pPr marL="457200" lvl="1" indent="-457200">
              <a:buFont typeface="Arial" panose="020B0604020202020204" pitchFamily="34" charset="0"/>
              <a:buChar char="•"/>
            </a:pPr>
            <a:r>
              <a:rPr lang="en-GB" sz="3100" dirty="0" smtClean="0">
                <a:latin typeface="Arial" panose="020B0604020202020204" pitchFamily="34" charset="0"/>
                <a:cs typeface="Arial" panose="020B0604020202020204" pitchFamily="34" charset="0"/>
              </a:rPr>
              <a:t>It </a:t>
            </a:r>
            <a:r>
              <a:rPr lang="en-GB" sz="3100" dirty="0">
                <a:latin typeface="Arial" panose="020B0604020202020204" pitchFamily="34" charset="0"/>
                <a:cs typeface="Arial" panose="020B0604020202020204" pitchFamily="34" charset="0"/>
              </a:rPr>
              <a:t>is:</a:t>
            </a:r>
          </a:p>
          <a:p>
            <a:pPr lvl="1"/>
            <a:r>
              <a:rPr lang="en-GB" dirty="0" smtClean="0">
                <a:latin typeface="Arial" panose="020B0604020202020204" pitchFamily="34" charset="0"/>
                <a:cs typeface="Arial" panose="020B0604020202020204" pitchFamily="34" charset="0"/>
              </a:rPr>
              <a:t>complex</a:t>
            </a:r>
          </a:p>
          <a:p>
            <a:pPr lvl="1"/>
            <a:r>
              <a:rPr lang="en-GB" dirty="0" smtClean="0">
                <a:latin typeface="Arial" panose="020B0604020202020204" pitchFamily="34" charset="0"/>
                <a:cs typeface="Arial" panose="020B0604020202020204" pitchFamily="34" charset="0"/>
              </a:rPr>
              <a:t>different</a:t>
            </a:r>
            <a:endParaRPr lang="en-GB" dirty="0" smtClean="0">
              <a:latin typeface="Arial" panose="020B0604020202020204" pitchFamily="34" charset="0"/>
              <a:cs typeface="Arial" panose="020B0604020202020204" pitchFamily="34" charset="0"/>
            </a:endParaRPr>
          </a:p>
          <a:p>
            <a:pPr lvl="1"/>
            <a:r>
              <a:rPr lang="en-GB" dirty="0" smtClean="0">
                <a:latin typeface="Arial" panose="020B0604020202020204" pitchFamily="34" charset="0"/>
                <a:cs typeface="Arial" panose="020B0604020202020204" pitchFamily="34" charset="0"/>
              </a:rPr>
              <a:t>varied</a:t>
            </a:r>
          </a:p>
          <a:p>
            <a:pPr lvl="1"/>
            <a:r>
              <a:rPr lang="en-GB" dirty="0" smtClean="0">
                <a:latin typeface="Arial" panose="020B0604020202020204" pitchFamily="34" charset="0"/>
                <a:cs typeface="Arial" panose="020B0604020202020204" pitchFamily="34" charset="0"/>
              </a:rPr>
              <a:t>flexible</a:t>
            </a:r>
          </a:p>
          <a:p>
            <a:pPr lvl="1"/>
            <a:r>
              <a:rPr lang="en-GB" dirty="0" smtClean="0">
                <a:latin typeface="Arial" panose="020B0604020202020204" pitchFamily="34" charset="0"/>
                <a:cs typeface="Arial" panose="020B0604020202020204" pitchFamily="34" charset="0"/>
              </a:rPr>
              <a:t>usually charitable but not necessarily a charity</a:t>
            </a:r>
          </a:p>
          <a:p>
            <a:r>
              <a:rPr lang="en-GB" sz="2800" dirty="0" smtClean="0">
                <a:latin typeface="Arial" panose="020B0604020202020204" pitchFamily="34" charset="0"/>
                <a:cs typeface="Arial" panose="020B0604020202020204" pitchFamily="34" charset="0"/>
              </a:rPr>
              <a:t>It can be a social enterprise, a community Interest company or something </a:t>
            </a:r>
            <a:r>
              <a:rPr lang="en-GB" sz="2800" dirty="0" smtClean="0">
                <a:latin typeface="Arial" panose="020B0604020202020204" pitchFamily="34" charset="0"/>
                <a:cs typeface="Arial" panose="020B0604020202020204" pitchFamily="34" charset="0"/>
              </a:rPr>
              <a:t>different</a:t>
            </a:r>
          </a:p>
          <a:p>
            <a:r>
              <a:rPr lang="en-GB" sz="2800" dirty="0" smtClean="0">
                <a:latin typeface="Arial" panose="020B0604020202020204" pitchFamily="34" charset="0"/>
                <a:cs typeface="Arial" panose="020B0604020202020204" pitchFamily="34" charset="0"/>
              </a:rPr>
              <a:t>It is not amateur – but composed of a varied range of skills &amp; talents</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163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do we mean by Independence?</a:t>
            </a:r>
            <a:endParaRPr lang="en-GB"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pPr marL="0" indent="0">
              <a:buNone/>
            </a:pPr>
            <a:r>
              <a:rPr lang="en-GB" b="1" dirty="0"/>
              <a:t>7 </a:t>
            </a:r>
            <a:r>
              <a:rPr lang="en-GB" b="1" dirty="0" smtClean="0"/>
              <a:t> Dimensions </a:t>
            </a:r>
            <a:r>
              <a:rPr lang="en-GB" b="1" dirty="0"/>
              <a:t>of Independence - the whole person</a:t>
            </a:r>
          </a:p>
          <a:p>
            <a:pPr lvl="1"/>
            <a:r>
              <a:rPr lang="en-GB" dirty="0" smtClean="0"/>
              <a:t>Income </a:t>
            </a:r>
            <a:r>
              <a:rPr lang="en-GB" dirty="0"/>
              <a:t>– financial security</a:t>
            </a:r>
          </a:p>
          <a:p>
            <a:pPr lvl="1"/>
            <a:r>
              <a:rPr lang="en-GB" dirty="0" smtClean="0"/>
              <a:t>Information</a:t>
            </a:r>
            <a:r>
              <a:rPr lang="en-GB" dirty="0"/>
              <a:t> </a:t>
            </a:r>
            <a:r>
              <a:rPr lang="en-GB" dirty="0" smtClean="0"/>
              <a:t>- right place, right time</a:t>
            </a:r>
            <a:endParaRPr lang="en-GB" dirty="0"/>
          </a:p>
          <a:p>
            <a:pPr lvl="1"/>
            <a:r>
              <a:rPr lang="en-GB" dirty="0" smtClean="0"/>
              <a:t>Getting </a:t>
            </a:r>
            <a:r>
              <a:rPr lang="en-GB" dirty="0"/>
              <a:t>out and </a:t>
            </a:r>
            <a:r>
              <a:rPr lang="en-GB" dirty="0" smtClean="0"/>
              <a:t>about</a:t>
            </a:r>
            <a:r>
              <a:rPr lang="en-GB" dirty="0"/>
              <a:t> </a:t>
            </a:r>
          </a:p>
          <a:p>
            <a:pPr lvl="1"/>
            <a:r>
              <a:rPr lang="en-GB" dirty="0" smtClean="0"/>
              <a:t>Social </a:t>
            </a:r>
            <a:r>
              <a:rPr lang="en-GB" dirty="0"/>
              <a:t>networks, being valued and able to participate and contribute to their community</a:t>
            </a:r>
          </a:p>
          <a:p>
            <a:pPr lvl="1"/>
            <a:r>
              <a:rPr lang="en-GB" dirty="0" smtClean="0"/>
              <a:t>Housing </a:t>
            </a:r>
            <a:r>
              <a:rPr lang="en-GB" dirty="0"/>
              <a:t>and the home - every opportunity to remain independent – to make choices</a:t>
            </a:r>
          </a:p>
          <a:p>
            <a:pPr lvl="1"/>
            <a:r>
              <a:rPr lang="en-GB" dirty="0" smtClean="0"/>
              <a:t>Neighbourhood </a:t>
            </a:r>
            <a:r>
              <a:rPr lang="en-GB" dirty="0"/>
              <a:t>- feeling safe &amp; secure at home &amp; in the </a:t>
            </a:r>
            <a:r>
              <a:rPr lang="en-GB" dirty="0" smtClean="0"/>
              <a:t>community</a:t>
            </a:r>
            <a:r>
              <a:rPr lang="en-GB" dirty="0"/>
              <a:t> </a:t>
            </a:r>
          </a:p>
          <a:p>
            <a:pPr lvl="1"/>
            <a:r>
              <a:rPr lang="en-GB" dirty="0" smtClean="0"/>
              <a:t>Health </a:t>
            </a:r>
            <a:r>
              <a:rPr lang="en-GB" dirty="0"/>
              <a:t>and healthy living</a:t>
            </a:r>
          </a:p>
          <a:p>
            <a:endParaRPr lang="en-GB" dirty="0"/>
          </a:p>
        </p:txBody>
      </p:sp>
    </p:spTree>
    <p:extLst>
      <p:ext uri="{BB962C8B-B14F-4D97-AF65-F5344CB8AC3E}">
        <p14:creationId xmlns:p14="http://schemas.microsoft.com/office/powerpoint/2010/main" val="159306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by Prevention?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Prevention usually refers to the act of putting in place activities, actions or support to slow down or reduce the onset of disease, illness, isolation.</a:t>
            </a:r>
          </a:p>
          <a:p>
            <a:r>
              <a:rPr lang="en-GB" dirty="0" smtClean="0"/>
              <a:t>Prevention </a:t>
            </a:r>
            <a:r>
              <a:rPr lang="en-GB" dirty="0"/>
              <a:t>is always better than </a:t>
            </a:r>
            <a:r>
              <a:rPr lang="en-GB" dirty="0" smtClean="0"/>
              <a:t>cure; </a:t>
            </a:r>
            <a:r>
              <a:rPr lang="en-GB" dirty="0"/>
              <a:t>that </a:t>
            </a:r>
            <a:r>
              <a:rPr lang="en-GB" dirty="0" smtClean="0"/>
              <a:t>is why </a:t>
            </a:r>
            <a:r>
              <a:rPr lang="en-GB" dirty="0"/>
              <a:t>we have </a:t>
            </a:r>
            <a:r>
              <a:rPr lang="en-GB" dirty="0" smtClean="0"/>
              <a:t>a moral </a:t>
            </a:r>
            <a:r>
              <a:rPr lang="en-GB" dirty="0"/>
              <a:t>mission to provide compassion and support as soon </a:t>
            </a:r>
            <a:r>
              <a:rPr lang="en-GB" dirty="0" smtClean="0"/>
              <a:t>as </a:t>
            </a:r>
            <a:r>
              <a:rPr lang="en-GB" dirty="0"/>
              <a:t>problems </a:t>
            </a:r>
            <a:r>
              <a:rPr lang="en-GB" dirty="0" smtClean="0"/>
              <a:t>emerge</a:t>
            </a:r>
          </a:p>
          <a:p>
            <a:r>
              <a:rPr lang="en-GB" dirty="0" smtClean="0"/>
              <a:t>Early referral or contact with the voluntary and community sector supports independence, prevents deterioration and reduces the need for hospital beds and health and social care services</a:t>
            </a:r>
          </a:p>
        </p:txBody>
      </p:sp>
    </p:spTree>
    <p:extLst>
      <p:ext uri="{BB962C8B-B14F-4D97-AF65-F5344CB8AC3E}">
        <p14:creationId xmlns:p14="http://schemas.microsoft.com/office/powerpoint/2010/main" val="2463090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What is early intervention?</a:t>
            </a:r>
            <a:endParaRPr lang="en-GB" dirty="0"/>
          </a:p>
        </p:txBody>
      </p:sp>
      <p:sp>
        <p:nvSpPr>
          <p:cNvPr id="3" name="Content Placeholder 2"/>
          <p:cNvSpPr>
            <a:spLocks noGrp="1"/>
          </p:cNvSpPr>
          <p:nvPr>
            <p:ph idx="1"/>
          </p:nvPr>
        </p:nvSpPr>
        <p:spPr>
          <a:xfrm>
            <a:off x="457200" y="908720"/>
            <a:ext cx="8229600" cy="5544616"/>
          </a:xfrm>
        </p:spPr>
        <p:txBody>
          <a:bodyPr>
            <a:normAutofit fontScale="55000" lnSpcReduction="20000"/>
          </a:bodyPr>
          <a:lstStyle/>
          <a:p>
            <a:pPr>
              <a:lnSpc>
                <a:spcPct val="120000"/>
              </a:lnSpc>
              <a:spcBef>
                <a:spcPts val="600"/>
              </a:spcBef>
            </a:pPr>
            <a:r>
              <a:rPr lang="en-GB" sz="3600" dirty="0" smtClean="0">
                <a:latin typeface="Arial" panose="020B0604020202020204" pitchFamily="34" charset="0"/>
                <a:cs typeface="Arial" panose="020B0604020202020204" pitchFamily="34" charset="0"/>
              </a:rPr>
              <a:t>A </a:t>
            </a:r>
            <a:r>
              <a:rPr lang="en-GB" sz="3600" dirty="0">
                <a:latin typeface="Arial" panose="020B0604020202020204" pitchFamily="34" charset="0"/>
                <a:cs typeface="Arial" panose="020B0604020202020204" pitchFamily="34" charset="0"/>
              </a:rPr>
              <a:t>real opportunity to </a:t>
            </a:r>
            <a:endParaRPr lang="en-GB" sz="3600" dirty="0" smtClean="0">
              <a:latin typeface="Arial" panose="020B0604020202020204" pitchFamily="34" charset="0"/>
              <a:cs typeface="Arial" panose="020B0604020202020204" pitchFamily="34" charset="0"/>
            </a:endParaRPr>
          </a:p>
          <a:p>
            <a:pPr lvl="1">
              <a:lnSpc>
                <a:spcPct val="120000"/>
              </a:lnSpc>
              <a:spcBef>
                <a:spcPts val="600"/>
              </a:spcBef>
            </a:pPr>
            <a:r>
              <a:rPr lang="en-GB" dirty="0" smtClean="0">
                <a:latin typeface="Arial" panose="020B0604020202020204" pitchFamily="34" charset="0"/>
                <a:cs typeface="Arial" panose="020B0604020202020204" pitchFamily="34" charset="0"/>
              </a:rPr>
              <a:t>make </a:t>
            </a:r>
            <a:r>
              <a:rPr lang="en-GB" dirty="0">
                <a:latin typeface="Arial" panose="020B0604020202020204" pitchFamily="34" charset="0"/>
                <a:cs typeface="Arial" panose="020B0604020202020204" pitchFamily="34" charset="0"/>
              </a:rPr>
              <a:t>lasting improvements in the lives of </a:t>
            </a:r>
            <a:r>
              <a:rPr lang="en-GB" dirty="0" smtClean="0">
                <a:latin typeface="Arial" panose="020B0604020202020204" pitchFamily="34" charset="0"/>
                <a:cs typeface="Arial" panose="020B0604020202020204" pitchFamily="34" charset="0"/>
              </a:rPr>
              <a:t>people</a:t>
            </a:r>
          </a:p>
          <a:p>
            <a:pPr lvl="1">
              <a:lnSpc>
                <a:spcPct val="120000"/>
              </a:lnSpc>
              <a:spcBef>
                <a:spcPts val="600"/>
              </a:spcBef>
            </a:pPr>
            <a:r>
              <a:rPr lang="en-GB" dirty="0" smtClean="0">
                <a:latin typeface="Arial" panose="020B0604020202020204" pitchFamily="34" charset="0"/>
                <a:cs typeface="Arial" panose="020B0604020202020204" pitchFamily="34" charset="0"/>
              </a:rPr>
              <a:t>forestall </a:t>
            </a:r>
            <a:r>
              <a:rPr lang="en-GB" dirty="0">
                <a:latin typeface="Arial" panose="020B0604020202020204" pitchFamily="34" charset="0"/>
                <a:cs typeface="Arial" panose="020B0604020202020204" pitchFamily="34" charset="0"/>
              </a:rPr>
              <a:t>many persistent </a:t>
            </a:r>
            <a:r>
              <a:rPr lang="en-GB" dirty="0" smtClean="0">
                <a:latin typeface="Arial" panose="020B0604020202020204" pitchFamily="34" charset="0"/>
                <a:cs typeface="Arial" panose="020B0604020202020204" pitchFamily="34" charset="0"/>
              </a:rPr>
              <a:t>health/social problems</a:t>
            </a:r>
          </a:p>
          <a:p>
            <a:pPr lvl="1">
              <a:lnSpc>
                <a:spcPct val="120000"/>
              </a:lnSpc>
              <a:spcBef>
                <a:spcPts val="600"/>
              </a:spcBef>
            </a:pPr>
            <a:r>
              <a:rPr lang="en-GB" dirty="0" smtClean="0">
                <a:latin typeface="Arial" panose="020B0604020202020204" pitchFamily="34" charset="0"/>
                <a:cs typeface="Arial" panose="020B0604020202020204" pitchFamily="34" charset="0"/>
              </a:rPr>
              <a:t>make </a:t>
            </a:r>
            <a:r>
              <a:rPr lang="en-GB" dirty="0">
                <a:latin typeface="Arial" panose="020B0604020202020204" pitchFamily="34" charset="0"/>
                <a:cs typeface="Arial" panose="020B0604020202020204" pitchFamily="34" charset="0"/>
              </a:rPr>
              <a:t>long-term savings in public spending. </a:t>
            </a:r>
          </a:p>
          <a:p>
            <a:pPr lvl="1">
              <a:lnSpc>
                <a:spcPct val="120000"/>
              </a:lnSpc>
              <a:spcBef>
                <a:spcPts val="600"/>
              </a:spcBef>
            </a:pPr>
            <a:r>
              <a:rPr lang="en-GB" dirty="0" smtClean="0">
                <a:latin typeface="Arial" panose="020B0604020202020204" pitchFamily="34" charset="0"/>
                <a:cs typeface="Arial" panose="020B0604020202020204" pitchFamily="34" charset="0"/>
              </a:rPr>
              <a:t>give </a:t>
            </a:r>
            <a:r>
              <a:rPr lang="en-GB" dirty="0">
                <a:latin typeface="Arial" panose="020B0604020202020204" pitchFamily="34" charset="0"/>
                <a:cs typeface="Arial" panose="020B0604020202020204" pitchFamily="34" charset="0"/>
              </a:rPr>
              <a:t>people </a:t>
            </a:r>
            <a:r>
              <a:rPr lang="en-GB" dirty="0" smtClean="0">
                <a:latin typeface="Arial" panose="020B0604020202020204" pitchFamily="34" charset="0"/>
                <a:cs typeface="Arial" panose="020B0604020202020204" pitchFamily="34" charset="0"/>
              </a:rPr>
              <a:t>essential social, health &amp; </a:t>
            </a:r>
            <a:r>
              <a:rPr lang="en-GB" dirty="0">
                <a:latin typeface="Arial" panose="020B0604020202020204" pitchFamily="34" charset="0"/>
                <a:cs typeface="Arial" panose="020B0604020202020204" pitchFamily="34" charset="0"/>
              </a:rPr>
              <a:t>emotional </a:t>
            </a:r>
            <a:r>
              <a:rPr lang="en-GB" dirty="0" smtClean="0">
                <a:latin typeface="Arial" panose="020B0604020202020204" pitchFamily="34" charset="0"/>
                <a:cs typeface="Arial" panose="020B0604020202020204" pitchFamily="34" charset="0"/>
              </a:rPr>
              <a:t>security</a:t>
            </a:r>
            <a:endParaRPr lang="en-GB" dirty="0">
              <a:latin typeface="Arial" panose="020B0604020202020204" pitchFamily="34" charset="0"/>
              <a:cs typeface="Arial" panose="020B0604020202020204" pitchFamily="34" charset="0"/>
            </a:endParaRPr>
          </a:p>
          <a:p>
            <a:pPr>
              <a:lnSpc>
                <a:spcPct val="120000"/>
              </a:lnSpc>
              <a:spcBef>
                <a:spcPts val="600"/>
              </a:spcBef>
            </a:pPr>
            <a:r>
              <a:rPr lang="en-GB" sz="3600" dirty="0" smtClean="0">
                <a:latin typeface="Arial" panose="020B0604020202020204" pitchFamily="34" charset="0"/>
                <a:cs typeface="Arial" panose="020B0604020202020204" pitchFamily="34" charset="0"/>
              </a:rPr>
              <a:t>It includes </a:t>
            </a:r>
            <a:r>
              <a:rPr lang="en-GB" sz="3600" dirty="0">
                <a:latin typeface="Arial" panose="020B0604020202020204" pitchFamily="34" charset="0"/>
                <a:cs typeface="Arial" panose="020B0604020202020204" pitchFamily="34" charset="0"/>
              </a:rPr>
              <a:t>a range of </a:t>
            </a:r>
            <a:r>
              <a:rPr lang="en-GB" sz="3600" dirty="0" smtClean="0">
                <a:latin typeface="Arial" panose="020B0604020202020204" pitchFamily="34" charset="0"/>
                <a:cs typeface="Arial" panose="020B0604020202020204" pitchFamily="34" charset="0"/>
              </a:rPr>
              <a:t>possible solutions which </a:t>
            </a:r>
            <a:r>
              <a:rPr lang="en-GB" sz="3600" dirty="0">
                <a:latin typeface="Arial" panose="020B0604020202020204" pitchFamily="34" charset="0"/>
                <a:cs typeface="Arial" panose="020B0604020202020204" pitchFamily="34" charset="0"/>
              </a:rPr>
              <a:t>leave people ready to face the challenges of each stage of their lives </a:t>
            </a:r>
            <a:endParaRPr lang="en-GB" sz="3600" dirty="0" smtClean="0">
              <a:latin typeface="Arial" panose="020B0604020202020204" pitchFamily="34" charset="0"/>
              <a:cs typeface="Arial" panose="020B0604020202020204" pitchFamily="34" charset="0"/>
            </a:endParaRPr>
          </a:p>
          <a:p>
            <a:pPr>
              <a:lnSpc>
                <a:spcPct val="120000"/>
              </a:lnSpc>
              <a:spcBef>
                <a:spcPts val="600"/>
              </a:spcBef>
            </a:pPr>
            <a:r>
              <a:rPr lang="en-GB" sz="3600" dirty="0" smtClean="0">
                <a:latin typeface="Arial" panose="020B0604020202020204" pitchFamily="34" charset="0"/>
                <a:cs typeface="Arial" panose="020B0604020202020204" pitchFamily="34" charset="0"/>
              </a:rPr>
              <a:t>It is available in the voluntary sector but less so from statutory orgs where it is patchy </a:t>
            </a:r>
            <a:r>
              <a:rPr lang="en-GB" sz="3600" dirty="0">
                <a:latin typeface="Arial" panose="020B0604020202020204" pitchFamily="34" charset="0"/>
                <a:cs typeface="Arial" panose="020B0604020202020204" pitchFamily="34" charset="0"/>
              </a:rPr>
              <a:t>and dogged by </a:t>
            </a:r>
            <a:r>
              <a:rPr lang="en-GB" sz="3600" dirty="0" smtClean="0">
                <a:latin typeface="Arial" panose="020B0604020202020204" pitchFamily="34" charset="0"/>
                <a:cs typeface="Arial" panose="020B0604020202020204" pitchFamily="34" charset="0"/>
              </a:rPr>
              <a:t>institutional/financial </a:t>
            </a:r>
            <a:r>
              <a:rPr lang="en-GB" sz="3600" dirty="0">
                <a:latin typeface="Arial" panose="020B0604020202020204" pitchFamily="34" charset="0"/>
                <a:cs typeface="Arial" panose="020B0604020202020204" pitchFamily="34" charset="0"/>
              </a:rPr>
              <a:t>obstacles. </a:t>
            </a:r>
            <a:endParaRPr lang="en-GB" sz="3600" dirty="0" smtClean="0">
              <a:latin typeface="Arial" panose="020B0604020202020204" pitchFamily="34" charset="0"/>
              <a:cs typeface="Arial" panose="020B0604020202020204" pitchFamily="34" charset="0"/>
            </a:endParaRPr>
          </a:p>
          <a:p>
            <a:pPr>
              <a:lnSpc>
                <a:spcPct val="120000"/>
              </a:lnSpc>
              <a:spcBef>
                <a:spcPts val="600"/>
              </a:spcBef>
            </a:pPr>
            <a:r>
              <a:rPr lang="en-GB" sz="3600" dirty="0">
                <a:latin typeface="Arial" panose="020B0604020202020204" pitchFamily="34" charset="0"/>
                <a:cs typeface="Arial" panose="020B0604020202020204" pitchFamily="34" charset="0"/>
              </a:rPr>
              <a:t>Still a </a:t>
            </a:r>
            <a:r>
              <a:rPr lang="en-GB" sz="3600" dirty="0" smtClean="0">
                <a:latin typeface="Arial" panose="020B0604020202020204" pitchFamily="34" charset="0"/>
                <a:cs typeface="Arial" panose="020B0604020202020204" pitchFamily="34" charset="0"/>
              </a:rPr>
              <a:t>statutory bias </a:t>
            </a:r>
            <a:r>
              <a:rPr lang="en-GB" sz="3600" dirty="0">
                <a:latin typeface="Arial" panose="020B0604020202020204" pitchFamily="34" charset="0"/>
                <a:cs typeface="Arial" panose="020B0604020202020204" pitchFamily="34" charset="0"/>
              </a:rPr>
              <a:t>in favour of late intervention even though these policies </a:t>
            </a:r>
            <a:r>
              <a:rPr lang="en-GB" sz="3600" dirty="0" smtClean="0">
                <a:latin typeface="Arial" panose="020B0604020202020204" pitchFamily="34" charset="0"/>
                <a:cs typeface="Arial" panose="020B0604020202020204" pitchFamily="34" charset="0"/>
              </a:rPr>
              <a:t>are </a:t>
            </a:r>
            <a:r>
              <a:rPr lang="en-GB" sz="3600" dirty="0">
                <a:latin typeface="Arial" panose="020B0604020202020204" pitchFamily="34" charset="0"/>
                <a:cs typeface="Arial" panose="020B0604020202020204" pitchFamily="34" charset="0"/>
              </a:rPr>
              <a:t>known to be expensive and of limited success. </a:t>
            </a:r>
          </a:p>
          <a:p>
            <a:pPr>
              <a:lnSpc>
                <a:spcPct val="120000"/>
              </a:lnSpc>
              <a:spcBef>
                <a:spcPts val="600"/>
              </a:spcBef>
            </a:pPr>
            <a:r>
              <a:rPr lang="en-GB" sz="3600" dirty="0">
                <a:latin typeface="Arial" panose="020B0604020202020204" pitchFamily="34" charset="0"/>
                <a:cs typeface="Arial" panose="020B0604020202020204" pitchFamily="34" charset="0"/>
              </a:rPr>
              <a:t>Need a cultural shift to ‘Early Intervention</a:t>
            </a:r>
            <a:r>
              <a:rPr lang="en-GB" sz="3600" dirty="0" smtClean="0">
                <a:latin typeface="Arial" panose="020B0604020202020204" pitchFamily="34" charset="0"/>
                <a:cs typeface="Arial" panose="020B0604020202020204" pitchFamily="34" charset="0"/>
              </a:rPr>
              <a:t>’ and requires </a:t>
            </a:r>
            <a:r>
              <a:rPr lang="en-GB" sz="3600" dirty="0">
                <a:latin typeface="Arial" panose="020B0604020202020204" pitchFamily="34" charset="0"/>
                <a:cs typeface="Arial" panose="020B0604020202020204" pitchFamily="34" charset="0"/>
              </a:rPr>
              <a:t>new </a:t>
            </a:r>
            <a:r>
              <a:rPr lang="en-GB" sz="3600" dirty="0" smtClean="0">
                <a:latin typeface="Arial" panose="020B0604020202020204" pitchFamily="34" charset="0"/>
                <a:cs typeface="Arial" panose="020B0604020202020204" pitchFamily="34" charset="0"/>
              </a:rPr>
              <a:t>thinking on </a:t>
            </a:r>
            <a:r>
              <a:rPr lang="en-GB" sz="3600" dirty="0">
                <a:latin typeface="Arial" panose="020B0604020202020204" pitchFamily="34" charset="0"/>
                <a:cs typeface="Arial" panose="020B0604020202020204" pitchFamily="34" charset="0"/>
              </a:rPr>
              <a:t>how to achieve it </a:t>
            </a:r>
          </a:p>
          <a:p>
            <a:pPr>
              <a:lnSpc>
                <a:spcPct val="120000"/>
              </a:lnSpc>
              <a:spcBef>
                <a:spcPts val="600"/>
              </a:spcBef>
            </a:pPr>
            <a:r>
              <a:rPr lang="en-GB" sz="3600" dirty="0" smtClean="0">
                <a:latin typeface="Arial" panose="020B0604020202020204" pitchFamily="34" charset="0"/>
                <a:cs typeface="Arial" panose="020B0604020202020204" pitchFamily="34" charset="0"/>
              </a:rPr>
              <a:t>Need </a:t>
            </a:r>
            <a:r>
              <a:rPr lang="en-GB" sz="3600" dirty="0">
                <a:latin typeface="Arial" panose="020B0604020202020204" pitchFamily="34" charset="0"/>
                <a:cs typeface="Arial" panose="020B0604020202020204" pitchFamily="34" charset="0"/>
              </a:rPr>
              <a:t>evidence about which forms of </a:t>
            </a:r>
            <a:r>
              <a:rPr lang="en-GB" sz="3600" dirty="0" smtClean="0">
                <a:latin typeface="Arial" panose="020B0604020202020204" pitchFamily="34" charset="0"/>
                <a:cs typeface="Arial" panose="020B0604020202020204" pitchFamily="34" charset="0"/>
              </a:rPr>
              <a:t>‘Early Intervention’ </a:t>
            </a:r>
            <a:r>
              <a:rPr lang="en-GB" sz="3600" dirty="0">
                <a:latin typeface="Arial" panose="020B0604020202020204" pitchFamily="34" charset="0"/>
                <a:cs typeface="Arial" panose="020B0604020202020204" pitchFamily="34" charset="0"/>
              </a:rPr>
              <a:t>are most successful and about their impact. </a:t>
            </a:r>
          </a:p>
          <a:p>
            <a:pPr>
              <a:lnSpc>
                <a:spcPct val="120000"/>
              </a:lnSpc>
              <a:spcBef>
                <a:spcPts val="600"/>
              </a:spcBef>
            </a:pPr>
            <a:r>
              <a:rPr lang="en-GB" sz="3600" dirty="0" smtClean="0">
                <a:latin typeface="Arial" panose="020B0604020202020204" pitchFamily="34" charset="0"/>
                <a:cs typeface="Arial" panose="020B0604020202020204" pitchFamily="34" charset="0"/>
              </a:rPr>
              <a:t>Need an investment in resources for ‘Early Intervention’</a:t>
            </a:r>
            <a:endParaRPr lang="en-GB" sz="36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72690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Autofit/>
          </a:bodyPr>
          <a:lstStyle/>
          <a:p>
            <a:r>
              <a:rPr lang="en-GB" altLang="en-US" sz="3600" dirty="0" smtClean="0"/>
              <a:t>Government priorities on healthcare 2008</a:t>
            </a:r>
            <a:endParaRPr lang="en-GB" sz="3600" dirty="0"/>
          </a:p>
        </p:txBody>
      </p:sp>
      <p:sp>
        <p:nvSpPr>
          <p:cNvPr id="3" name="Content Placeholder 2"/>
          <p:cNvSpPr>
            <a:spLocks noGrp="1"/>
          </p:cNvSpPr>
          <p:nvPr>
            <p:ph idx="1"/>
          </p:nvPr>
        </p:nvSpPr>
        <p:spPr>
          <a:xfrm>
            <a:off x="323528" y="1052736"/>
            <a:ext cx="8496944" cy="5544616"/>
          </a:xfrm>
        </p:spPr>
        <p:txBody>
          <a:bodyPr>
            <a:noAutofit/>
          </a:bodyPr>
          <a:lstStyle/>
          <a:p>
            <a:pPr>
              <a:buFontTx/>
              <a:buChar char="•"/>
            </a:pPr>
            <a:r>
              <a:rPr lang="en-GB" altLang="en-US" sz="2400" dirty="0" smtClean="0"/>
              <a:t>Included</a:t>
            </a:r>
          </a:p>
          <a:p>
            <a:pPr marL="536575" lvl="1" indent="-177800">
              <a:buFont typeface="Arial" panose="020B0604020202020204" pitchFamily="34" charset="0"/>
              <a:buChar char="•"/>
            </a:pPr>
            <a:r>
              <a:rPr lang="en-GB" altLang="en-US" sz="2000" dirty="0" smtClean="0"/>
              <a:t>Strengthen the power of GP’s to commission care for patients .</a:t>
            </a:r>
          </a:p>
          <a:p>
            <a:pPr marL="536575" lvl="1" indent="-177800">
              <a:buFont typeface="Arial" panose="020B0604020202020204" pitchFamily="34" charset="0"/>
              <a:buChar char="•"/>
            </a:pPr>
            <a:r>
              <a:rPr lang="en-GB" altLang="en-US" sz="2000" dirty="0" smtClean="0"/>
              <a:t>Ensure that there is a stronger voice for patients </a:t>
            </a:r>
          </a:p>
          <a:p>
            <a:pPr marL="536575" lvl="1" indent="-177800">
              <a:buFont typeface="Arial" panose="020B0604020202020204" pitchFamily="34" charset="0"/>
              <a:buChar char="•"/>
            </a:pPr>
            <a:r>
              <a:rPr lang="en-GB" altLang="en-US" sz="2000" dirty="0" smtClean="0"/>
              <a:t>Make the NHS work better - extend best practice, reduce delays to operations &amp; enable community access to care/treatments.</a:t>
            </a:r>
          </a:p>
          <a:p>
            <a:pPr marL="536575" lvl="1" indent="-177800">
              <a:buFont typeface="Arial" panose="020B0604020202020204" pitchFamily="34" charset="0"/>
              <a:buChar char="•"/>
            </a:pPr>
            <a:r>
              <a:rPr lang="en-GB" altLang="en-US" sz="2000" dirty="0" smtClean="0"/>
              <a:t>Help older people live at home for longer </a:t>
            </a:r>
          </a:p>
          <a:p>
            <a:pPr marL="536575" lvl="1" indent="-177800">
              <a:buFont typeface="Arial" panose="020B0604020202020204" pitchFamily="34" charset="0"/>
              <a:buChar char="•"/>
            </a:pPr>
            <a:r>
              <a:rPr lang="en-GB" altLang="en-US" sz="2000" dirty="0" smtClean="0"/>
              <a:t>Enable patients to rate the quality of hospitals/doctors </a:t>
            </a:r>
          </a:p>
          <a:p>
            <a:pPr marL="536575" lvl="1" indent="-177800">
              <a:buFont typeface="Arial" panose="020B0604020202020204" pitchFamily="34" charset="0"/>
              <a:buChar char="•"/>
            </a:pPr>
            <a:r>
              <a:rPr lang="en-GB" altLang="en-US" sz="2000" dirty="0" smtClean="0"/>
              <a:t>Require hospitals to be open about mistakes and what is wrong.</a:t>
            </a:r>
          </a:p>
          <a:p>
            <a:pPr marL="536575" lvl="1" indent="-177800">
              <a:buFont typeface="Arial" panose="020B0604020202020204" pitchFamily="34" charset="0"/>
              <a:buChar char="•"/>
            </a:pPr>
            <a:r>
              <a:rPr lang="en-GB" altLang="en-US" sz="2000" b="1" dirty="0"/>
              <a:t>Put patients in charge of making decisions about their care, including control of their health records.</a:t>
            </a:r>
          </a:p>
          <a:p>
            <a:pPr marL="536575" lvl="1" indent="-177800">
              <a:buFont typeface="Arial" panose="020B0604020202020204" pitchFamily="34" charset="0"/>
              <a:buChar char="•"/>
            </a:pPr>
            <a:r>
              <a:rPr lang="en-GB" altLang="en-US" sz="2000" b="1" dirty="0"/>
              <a:t>Continuous improvement </a:t>
            </a:r>
            <a:r>
              <a:rPr lang="en-GB" altLang="en-US" sz="2000" b="1" dirty="0" smtClean="0"/>
              <a:t>of </a:t>
            </a:r>
            <a:r>
              <a:rPr lang="en-GB" altLang="en-US" sz="2000" b="1" dirty="0"/>
              <a:t>quality of services to </a:t>
            </a:r>
            <a:r>
              <a:rPr lang="en-GB" altLang="en-US" sz="2000" b="1" dirty="0" smtClean="0"/>
              <a:t>patients - achieving </a:t>
            </a:r>
            <a:r>
              <a:rPr lang="en-GB" altLang="en-US" sz="2000" b="1" dirty="0"/>
              <a:t>this through </a:t>
            </a:r>
            <a:r>
              <a:rPr lang="en-GB" altLang="en-US" sz="2000" b="1" dirty="0" smtClean="0"/>
              <a:t>greater </a:t>
            </a:r>
            <a:r>
              <a:rPr lang="en-GB" altLang="en-US" sz="2000" b="1" dirty="0"/>
              <a:t>involvement of </a:t>
            </a:r>
            <a:r>
              <a:rPr lang="en-GB" altLang="en-US" sz="2000" b="1" dirty="0" smtClean="0"/>
              <a:t>independent/voluntary </a:t>
            </a:r>
            <a:r>
              <a:rPr lang="en-GB" altLang="en-US" sz="2000" b="1" dirty="0"/>
              <a:t>providers.”</a:t>
            </a:r>
          </a:p>
          <a:p>
            <a:pPr marL="536575" lvl="1" indent="-177800">
              <a:buFont typeface="Arial" panose="020B0604020202020204" pitchFamily="34" charset="0"/>
              <a:buChar char="•"/>
            </a:pPr>
            <a:r>
              <a:rPr lang="en-GB" altLang="en-US" sz="2000" b="1" dirty="0"/>
              <a:t>Locally developed solutions </a:t>
            </a:r>
            <a:r>
              <a:rPr lang="en-GB" altLang="en-US" sz="2000" dirty="0"/>
              <a:t>rather than a top-down, ‘one-size-fits-all’ approach to information systems.</a:t>
            </a:r>
          </a:p>
          <a:p>
            <a:pPr marL="536575" lvl="1" indent="-177800">
              <a:buFont typeface="Arial" panose="020B0604020202020204" pitchFamily="34" charset="0"/>
              <a:buChar char="•"/>
            </a:pPr>
            <a:r>
              <a:rPr lang="en-GB" altLang="en-US" sz="2000" b="1" dirty="0"/>
              <a:t>Integrated health &amp; social care information </a:t>
            </a:r>
            <a:r>
              <a:rPr lang="en-GB" altLang="en-US" sz="2000" dirty="0"/>
              <a:t>for individuals (strong rumour)</a:t>
            </a:r>
          </a:p>
          <a:p>
            <a:pPr>
              <a:buFontTx/>
              <a:buChar char="•"/>
            </a:pPr>
            <a:endParaRPr lang="en-GB" sz="2400" dirty="0"/>
          </a:p>
        </p:txBody>
      </p:sp>
    </p:spTree>
    <p:extLst>
      <p:ext uri="{BB962C8B-B14F-4D97-AF65-F5344CB8AC3E}">
        <p14:creationId xmlns:p14="http://schemas.microsoft.com/office/powerpoint/2010/main" val="619511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2370</Words>
  <Application>Microsoft Office PowerPoint</Application>
  <PresentationFormat>On-screen Show (4:3)</PresentationFormat>
  <Paragraphs>221</Paragraphs>
  <Slides>24</Slides>
  <Notes>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Workshop 4:  Voluntary Sector Perspective</vt:lpstr>
      <vt:lpstr>People are all service users </vt:lpstr>
      <vt:lpstr>People live in Communities</vt:lpstr>
      <vt:lpstr>Voluntary Sector Perspective</vt:lpstr>
      <vt:lpstr>What is the Voluntary and Community Sector? </vt:lpstr>
      <vt:lpstr>What do we mean by Independence?</vt:lpstr>
      <vt:lpstr>What do we mean by Prevention?</vt:lpstr>
      <vt:lpstr>What is early intervention?</vt:lpstr>
      <vt:lpstr>Government priorities on healthcare 2008</vt:lpstr>
      <vt:lpstr>Nothing about us without us</vt:lpstr>
      <vt:lpstr>After 7 years……. we must not lose heart</vt:lpstr>
      <vt:lpstr>How do we provide support?</vt:lpstr>
      <vt:lpstr>What are the barriers to effective support? </vt:lpstr>
      <vt:lpstr>Labels can prevent effective support? </vt:lpstr>
      <vt:lpstr>Integration could be an answer</vt:lpstr>
      <vt:lpstr>What do we mean by Integration?</vt:lpstr>
      <vt:lpstr>What are the barriers to integration? </vt:lpstr>
      <vt:lpstr>Who is the customer?</vt:lpstr>
      <vt:lpstr>What happens to people newly diagnosed with an illness or condition?</vt:lpstr>
      <vt:lpstr>Responsive to customers</vt:lpstr>
      <vt:lpstr>Local Voluntary Sector organisations</vt:lpstr>
      <vt:lpstr>Voluntary doesn’t mean amateur</vt:lpstr>
      <vt:lpstr>Advantages of the Voluntary Sector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4:  Voluntary Sector Perspective</dc:title>
  <dc:creator>Anne Meader</dc:creator>
  <cp:lastModifiedBy>Anne Meader</cp:lastModifiedBy>
  <cp:revision>64</cp:revision>
  <cp:lastPrinted>2015-09-21T23:16:31Z</cp:lastPrinted>
  <dcterms:created xsi:type="dcterms:W3CDTF">2015-09-15T13:33:04Z</dcterms:created>
  <dcterms:modified xsi:type="dcterms:W3CDTF">2015-09-23T09:55:15Z</dcterms:modified>
</cp:coreProperties>
</file>